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76" r:id="rId1"/>
  </p:sldMasterIdLst>
  <p:notesMasterIdLst>
    <p:notesMasterId r:id="rId48"/>
  </p:notesMasterIdLst>
  <p:sldIdLst>
    <p:sldId id="257" r:id="rId2"/>
    <p:sldId id="279" r:id="rId3"/>
    <p:sldId id="283" r:id="rId4"/>
    <p:sldId id="284" r:id="rId5"/>
    <p:sldId id="319" r:id="rId6"/>
    <p:sldId id="285" r:id="rId7"/>
    <p:sldId id="320" r:id="rId8"/>
    <p:sldId id="321" r:id="rId9"/>
    <p:sldId id="322" r:id="rId10"/>
    <p:sldId id="335" r:id="rId11"/>
    <p:sldId id="332" r:id="rId12"/>
    <p:sldId id="341" r:id="rId13"/>
    <p:sldId id="336" r:id="rId14"/>
    <p:sldId id="333" r:id="rId15"/>
    <p:sldId id="337" r:id="rId16"/>
    <p:sldId id="338" r:id="rId17"/>
    <p:sldId id="339" r:id="rId18"/>
    <p:sldId id="326" r:id="rId19"/>
    <p:sldId id="327" r:id="rId20"/>
    <p:sldId id="323" r:id="rId21"/>
    <p:sldId id="324" r:id="rId22"/>
    <p:sldId id="325" r:id="rId23"/>
    <p:sldId id="329" r:id="rId24"/>
    <p:sldId id="330" r:id="rId25"/>
    <p:sldId id="334" r:id="rId26"/>
    <p:sldId id="340" r:id="rId27"/>
    <p:sldId id="342" r:id="rId28"/>
    <p:sldId id="343" r:id="rId29"/>
    <p:sldId id="331" r:id="rId30"/>
    <p:sldId id="344" r:id="rId31"/>
    <p:sldId id="345" r:id="rId32"/>
    <p:sldId id="346" r:id="rId33"/>
    <p:sldId id="347" r:id="rId34"/>
    <p:sldId id="348" r:id="rId35"/>
    <p:sldId id="356" r:id="rId36"/>
    <p:sldId id="349" r:id="rId37"/>
    <p:sldId id="355" r:id="rId38"/>
    <p:sldId id="353" r:id="rId39"/>
    <p:sldId id="354" r:id="rId40"/>
    <p:sldId id="350" r:id="rId41"/>
    <p:sldId id="352" r:id="rId42"/>
    <p:sldId id="351" r:id="rId43"/>
    <p:sldId id="357" r:id="rId44"/>
    <p:sldId id="358" r:id="rId45"/>
    <p:sldId id="359" r:id="rId46"/>
    <p:sldId id="360" r:id="rId47"/>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025" autoAdjust="0"/>
    <p:restoredTop sz="94660"/>
  </p:normalViewPr>
  <p:slideViewPr>
    <p:cSldViewPr snapToGrid="0">
      <p:cViewPr varScale="1">
        <p:scale>
          <a:sx n="116" d="100"/>
          <a:sy n="116" d="100"/>
        </p:scale>
        <p:origin x="138" y="33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145" cy="465743"/>
          </a:xfrm>
          <a:prstGeom prst="rect">
            <a:avLst/>
          </a:prstGeom>
        </p:spPr>
        <p:txBody>
          <a:bodyPr vert="horz" lIns="88139" tIns="44070" rIns="88139" bIns="44070" rtlCol="0"/>
          <a:lstStyle>
            <a:lvl1pPr algn="l">
              <a:defRPr sz="1200"/>
            </a:lvl1pPr>
          </a:lstStyle>
          <a:p>
            <a:endParaRPr lang="en-US" dirty="0"/>
          </a:p>
        </p:txBody>
      </p:sp>
      <p:sp>
        <p:nvSpPr>
          <p:cNvPr id="3" name="Date Placeholder 2"/>
          <p:cNvSpPr>
            <a:spLocks noGrp="1"/>
          </p:cNvSpPr>
          <p:nvPr>
            <p:ph type="dt" idx="1"/>
          </p:nvPr>
        </p:nvSpPr>
        <p:spPr>
          <a:xfrm>
            <a:off x="3970734" y="0"/>
            <a:ext cx="3038145" cy="465743"/>
          </a:xfrm>
          <a:prstGeom prst="rect">
            <a:avLst/>
          </a:prstGeom>
        </p:spPr>
        <p:txBody>
          <a:bodyPr vert="horz" lIns="88139" tIns="44070" rIns="88139" bIns="44070" rtlCol="0"/>
          <a:lstStyle>
            <a:lvl1pPr algn="r">
              <a:defRPr sz="1200"/>
            </a:lvl1pPr>
          </a:lstStyle>
          <a:p>
            <a:fld id="{3FBD5457-AC62-4ECB-ACA4-CCB075D96C7B}" type="datetimeFigureOut">
              <a:rPr lang="en-US" smtClean="0"/>
              <a:t>4/25/2019</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88139" tIns="44070" rIns="88139" bIns="44070" rtlCol="0" anchor="ctr"/>
          <a:lstStyle/>
          <a:p>
            <a:endParaRPr lang="en-US" dirty="0"/>
          </a:p>
        </p:txBody>
      </p:sp>
      <p:sp>
        <p:nvSpPr>
          <p:cNvPr id="5" name="Notes Placeholder 4"/>
          <p:cNvSpPr>
            <a:spLocks noGrp="1"/>
          </p:cNvSpPr>
          <p:nvPr>
            <p:ph type="body" sz="quarter" idx="3"/>
          </p:nvPr>
        </p:nvSpPr>
        <p:spPr>
          <a:xfrm>
            <a:off x="701345" y="4474508"/>
            <a:ext cx="5607711" cy="3659842"/>
          </a:xfrm>
          <a:prstGeom prst="rect">
            <a:avLst/>
          </a:prstGeom>
        </p:spPr>
        <p:txBody>
          <a:bodyPr vert="horz" lIns="88139" tIns="44070" rIns="88139" bIns="4407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30658"/>
            <a:ext cx="3038145" cy="465742"/>
          </a:xfrm>
          <a:prstGeom prst="rect">
            <a:avLst/>
          </a:prstGeom>
        </p:spPr>
        <p:txBody>
          <a:bodyPr vert="horz" lIns="88139" tIns="44070" rIns="88139" bIns="4407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734" y="8830658"/>
            <a:ext cx="3038145" cy="465742"/>
          </a:xfrm>
          <a:prstGeom prst="rect">
            <a:avLst/>
          </a:prstGeom>
        </p:spPr>
        <p:txBody>
          <a:bodyPr vert="horz" lIns="88139" tIns="44070" rIns="88139" bIns="44070" rtlCol="0" anchor="b"/>
          <a:lstStyle>
            <a:lvl1pPr algn="r">
              <a:defRPr sz="1200"/>
            </a:lvl1pPr>
          </a:lstStyle>
          <a:p>
            <a:fld id="{2FFF89CD-F678-44CD-B23B-E93736AEBDE1}" type="slidenum">
              <a:rPr lang="en-US" smtClean="0"/>
              <a:t>‹#›</a:t>
            </a:fld>
            <a:endParaRPr lang="en-US" dirty="0"/>
          </a:p>
        </p:txBody>
      </p:sp>
    </p:spTree>
    <p:extLst>
      <p:ext uri="{BB962C8B-B14F-4D97-AF65-F5344CB8AC3E}">
        <p14:creationId xmlns:p14="http://schemas.microsoft.com/office/powerpoint/2010/main" val="2914696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36840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8321995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766344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4/25/2019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69931286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2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4/25/2019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155817503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3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4/25/2019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411969619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4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4/25/2019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381268268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4/25/2019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36311908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7.xml><?xml version="1.0" encoding="utf-8"?>
<p:sldLayout xmlns:a="http://schemas.openxmlformats.org/drawingml/2006/main" xmlns:r="http://schemas.openxmlformats.org/officeDocument/2006/relationships" xmlns:p="http://schemas.openxmlformats.org/presentationml/2006/main" userDrawn="1">
  <p:cSld name="6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4/25/2019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25720147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7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4/25/2019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74464269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9.xml><?xml version="1.0" encoding="utf-8"?>
<p:sldLayout xmlns:a="http://schemas.openxmlformats.org/drawingml/2006/main" xmlns:r="http://schemas.openxmlformats.org/officeDocument/2006/relationships" xmlns:p="http://schemas.openxmlformats.org/presentationml/2006/main" userDrawn="1">
  <p:cSld name="8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4/25/2019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295608089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281B18-5B86-4F65-8760-099C06571C6A}"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32999658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9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4/25/2019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91920505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1.xml><?xml version="1.0" encoding="utf-8"?>
<p:sldLayout xmlns:a="http://schemas.openxmlformats.org/drawingml/2006/main" xmlns:r="http://schemas.openxmlformats.org/officeDocument/2006/relationships" xmlns:p="http://schemas.openxmlformats.org/presentationml/2006/main" userDrawn="1">
  <p:cSld name="10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4/25/2019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18072332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1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a:p>
        </p:txBody>
      </p:sp>
      <p:sp>
        <p:nvSpPr>
          <p:cNvPr id="7" name="Content Placeholder 2"/>
          <p:cNvSpPr>
            <a:spLocks noGrp="1"/>
          </p:cNvSpPr>
          <p:nvPr>
            <p:ph idx="13" hasCustomPrompt="1"/>
          </p:nvPr>
        </p:nvSpPr>
        <p:spPr>
          <a:xfrm>
            <a:off x="1294149" y="685802"/>
            <a:ext cx="10289680" cy="4190999"/>
          </a:xfrm>
        </p:spPr>
        <p:txBody>
          <a:bodyPr/>
          <a:lstStyle>
            <a:lvl1pPr>
              <a:defRPr/>
            </a:lvl1pPr>
            <a:lvl2pPr>
              <a:defRPr/>
            </a:lvl2pPr>
            <a:lvl3pPr>
              <a:defRPr/>
            </a:lvl3pPr>
            <a:lvl4pPr>
              <a:defRPr/>
            </a:lvl4pPr>
            <a:lvl5pPr>
              <a:defRPr/>
            </a:lvl5pPr>
            <a:lvl6pPr>
              <a:defRPr/>
            </a:lvl6pPr>
            <a:lvl7pPr>
              <a:defRPr/>
            </a:lvl7pPr>
            <a:lvl8pPr>
              <a:defRPr/>
            </a:lvl8pPr>
            <a:lvl9pPr>
              <a:defRPr/>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ED1E4A86-2703-4937-ABF7-D8FBDB5C3D3E}" type="datetime1">
              <a:rPr lang="en-US" smtClean="0"/>
              <a:t>4/25/2019</a:t>
            </a:fld>
            <a:endParaRPr lang="en-US" dirty="0"/>
          </a:p>
        </p:txBody>
      </p:sp>
      <p:sp>
        <p:nvSpPr>
          <p:cNvPr id="5" name="Footer Placeholder 4"/>
          <p:cNvSpPr>
            <a:spLocks noGrp="1"/>
          </p:cNvSpPr>
          <p:nvPr>
            <p:ph type="ftr" sz="quarter" idx="11"/>
          </p:nvPr>
        </p:nvSpPr>
        <p:spPr/>
        <p:txBody>
          <a:bodyPr/>
          <a:lstStyle/>
          <a:p>
            <a:r>
              <a:rPr lang="en-US" dirty="0"/>
              <a:t>Add a footer</a:t>
            </a:r>
          </a:p>
        </p:txBody>
      </p:sp>
      <p:sp>
        <p:nvSpPr>
          <p:cNvPr id="6" name="Slide Number Placeholder 5"/>
          <p:cNvSpPr>
            <a:spLocks noGrp="1"/>
          </p:cNvSpPr>
          <p:nvPr>
            <p:ph type="sldNum" sz="quarter" idx="12"/>
          </p:nvPr>
        </p:nvSpPr>
        <p:spPr/>
        <p:txBody>
          <a:bodyPr/>
          <a:lstStyle/>
          <a:p>
            <a:fld id="{A3F31473-23EB-4724-8B59-FE6D21D89FA4}" type="slidenum">
              <a:rPr lang="en-US" smtClean="0"/>
              <a:t>‹#›</a:t>
            </a:fld>
            <a:endParaRPr lang="en-US" dirty="0"/>
          </a:p>
        </p:txBody>
      </p:sp>
    </p:spTree>
    <p:extLst>
      <p:ext uri="{BB962C8B-B14F-4D97-AF65-F5344CB8AC3E}">
        <p14:creationId xmlns:p14="http://schemas.microsoft.com/office/powerpoint/2010/main" val="9625941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6A281B18-5B86-4F65-8760-099C06571C6A}" type="datetimeFigureOut">
              <a:rPr lang="en-US" smtClean="0"/>
              <a:t>4/25/2019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636CEB9-51C5-485F-9343-412B703FE76A}"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8634663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281B18-5B86-4F65-8760-099C06571C6A}" type="datetimeFigureOut">
              <a:rPr lang="en-US" smtClean="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102489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281B18-5B86-4F65-8760-099C06571C6A}" type="datetimeFigureOut">
              <a:rPr lang="en-US" smtClean="0"/>
              <a:t>4/25/2019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31861509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6A281B18-5B86-4F65-8760-099C06571C6A}" type="datetimeFigureOut">
              <a:rPr lang="en-US" smtClean="0"/>
              <a:t>4/25/2019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52712788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6A281B18-5B86-4F65-8760-099C06571C6A}" type="datetimeFigureOut">
              <a:rPr lang="en-US" smtClean="0"/>
              <a:t>4/25/2019</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2237576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6A281B18-5B86-4F65-8760-099C06571C6A}" type="datetimeFigureOut">
              <a:rPr lang="en-US" smtClean="0"/>
              <a:t>4/25/2019</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636CEB9-51C5-485F-9343-412B703FE76A}" type="slidenum">
              <a:rPr lang="en-US" smtClean="0"/>
              <a:t>‹#›</a:t>
            </a:fld>
            <a:endParaRPr lang="en-US" dirty="0"/>
          </a:p>
        </p:txBody>
      </p:sp>
    </p:spTree>
    <p:extLst>
      <p:ext uri="{BB962C8B-B14F-4D97-AF65-F5344CB8AC3E}">
        <p14:creationId xmlns:p14="http://schemas.microsoft.com/office/powerpoint/2010/main" val="40064976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A281B18-5B86-4F65-8760-099C06571C6A}" type="datetimeFigureOut">
              <a:rPr lang="en-US" smtClean="0"/>
              <a:t>4/25/2019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636CEB9-51C5-485F-9343-412B703FE76A}" type="slidenum">
              <a:rPr lang="en-US" smtClean="0"/>
              <a:t>‹#›</a:t>
            </a:fld>
            <a:endParaRPr lang="en-US" dirty="0"/>
          </a:p>
        </p:txBody>
      </p:sp>
    </p:spTree>
    <p:extLst>
      <p:ext uri="{BB962C8B-B14F-4D97-AF65-F5344CB8AC3E}">
        <p14:creationId xmlns:p14="http://schemas.microsoft.com/office/powerpoint/2010/main" val="41851758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theme" Target="../theme/theme1.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6A281B18-5B86-4F65-8760-099C06571C6A}" type="datetimeFigureOut">
              <a:rPr lang="en-US" smtClean="0"/>
              <a:t>4/25/2019</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636CEB9-51C5-485F-9343-412B703FE76A}" type="slidenum">
              <a:rPr lang="en-US" smtClean="0"/>
              <a:t>‹#›</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290129833"/>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3" r:id="rId7"/>
    <p:sldLayoutId id="2147483884" r:id="rId8"/>
    <p:sldLayoutId id="2147483885" r:id="rId9"/>
    <p:sldLayoutId id="2147483886" r:id="rId10"/>
    <p:sldLayoutId id="2147483887" r:id="rId11"/>
    <p:sldLayoutId id="2147483888" r:id="rId12"/>
    <p:sldLayoutId id="2147483889" r:id="rId13"/>
    <p:sldLayoutId id="2147483890" r:id="rId14"/>
    <p:sldLayoutId id="2147483891" r:id="rId15"/>
    <p:sldLayoutId id="2147483892" r:id="rId16"/>
    <p:sldLayoutId id="2147483893" r:id="rId17"/>
    <p:sldLayoutId id="2147483894" r:id="rId18"/>
    <p:sldLayoutId id="2147483895" r:id="rId19"/>
    <p:sldLayoutId id="2147483896" r:id="rId20"/>
    <p:sldLayoutId id="2147483897" r:id="rId21"/>
    <p:sldLayoutId id="2147483898" r:id="rId22"/>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D5ABD2-063E-48CA-8DEA-41AA3B7C2F00}"/>
              </a:ext>
            </a:extLst>
          </p:cNvPr>
          <p:cNvSpPr>
            <a:spLocks noGrp="1"/>
          </p:cNvSpPr>
          <p:nvPr>
            <p:ph type="ctrTitle"/>
          </p:nvPr>
        </p:nvSpPr>
        <p:spPr>
          <a:xfrm>
            <a:off x="4678420" y="1221260"/>
            <a:ext cx="5860482" cy="4415481"/>
          </a:xfrm>
        </p:spPr>
        <p:txBody>
          <a:bodyPr anchor="ctr">
            <a:normAutofit/>
          </a:bodyPr>
          <a:lstStyle/>
          <a:p>
            <a:pPr>
              <a:lnSpc>
                <a:spcPct val="90000"/>
              </a:lnSpc>
            </a:pPr>
            <a:r>
              <a:rPr lang="en-US" sz="3600" dirty="0">
                <a:solidFill>
                  <a:schemeClr val="tx2">
                    <a:lumMod val="75000"/>
                  </a:schemeClr>
                </a:solidFill>
              </a:rPr>
              <a:t>Contract Types and Methods</a:t>
            </a:r>
          </a:p>
        </p:txBody>
      </p:sp>
      <p:sp>
        <p:nvSpPr>
          <p:cNvPr id="3" name="Subtitle 2">
            <a:extLst>
              <a:ext uri="{FF2B5EF4-FFF2-40B4-BE49-F238E27FC236}">
                <a16:creationId xmlns:a16="http://schemas.microsoft.com/office/drawing/2014/main" id="{F4BB52AB-18A3-4CDF-B642-D318B130A58F}"/>
              </a:ext>
            </a:extLst>
          </p:cNvPr>
          <p:cNvSpPr>
            <a:spLocks noGrp="1"/>
          </p:cNvSpPr>
          <p:nvPr>
            <p:ph type="subTitle" idx="1"/>
          </p:nvPr>
        </p:nvSpPr>
        <p:spPr>
          <a:xfrm>
            <a:off x="1154954" y="1377298"/>
            <a:ext cx="2869971" cy="4259443"/>
          </a:xfrm>
        </p:spPr>
        <p:txBody>
          <a:bodyPr anchor="ctr">
            <a:normAutofit/>
          </a:bodyPr>
          <a:lstStyle/>
          <a:p>
            <a:r>
              <a:rPr lang="en-US" sz="1600" dirty="0">
                <a:solidFill>
                  <a:schemeClr val="tx2">
                    <a:lumMod val="75000"/>
                  </a:schemeClr>
                </a:solidFill>
              </a:rPr>
              <a:t>Alaska Native Procurement and Technical Assistance Center (NPTAC)</a:t>
            </a:r>
          </a:p>
          <a:p>
            <a:endParaRPr lang="en-US" sz="1600" dirty="0">
              <a:solidFill>
                <a:schemeClr val="tx2">
                  <a:lumMod val="75000"/>
                </a:schemeClr>
              </a:solidFill>
            </a:endParaRPr>
          </a:p>
          <a:p>
            <a:r>
              <a:rPr lang="en-US" sz="1600" dirty="0">
                <a:solidFill>
                  <a:schemeClr val="tx2">
                    <a:lumMod val="75000"/>
                  </a:schemeClr>
                </a:solidFill>
              </a:rPr>
              <a:t>David Matekovich, Program Manager</a:t>
            </a:r>
          </a:p>
          <a:p>
            <a:endParaRPr lang="en-US" sz="1600" dirty="0">
              <a:solidFill>
                <a:schemeClr val="tx2">
                  <a:lumMod val="75000"/>
                </a:schemeClr>
              </a:solidFill>
            </a:endParaRPr>
          </a:p>
          <a:p>
            <a:r>
              <a:rPr lang="en-US" sz="1600" dirty="0">
                <a:solidFill>
                  <a:schemeClr val="tx2">
                    <a:lumMod val="75000"/>
                  </a:schemeClr>
                </a:solidFill>
              </a:rPr>
              <a:t>Troy Ryder, NPTAC Counselor</a:t>
            </a:r>
          </a:p>
        </p:txBody>
      </p:sp>
      <p:sp>
        <p:nvSpPr>
          <p:cNvPr id="4" name="TextBox 3">
            <a:extLst>
              <a:ext uri="{FF2B5EF4-FFF2-40B4-BE49-F238E27FC236}">
                <a16:creationId xmlns:a16="http://schemas.microsoft.com/office/drawing/2014/main" id="{946DE3DE-0BD4-4B4B-A491-CF7F3C611377}"/>
              </a:ext>
            </a:extLst>
          </p:cNvPr>
          <p:cNvSpPr txBox="1"/>
          <p:nvPr/>
        </p:nvSpPr>
        <p:spPr>
          <a:xfrm>
            <a:off x="1154954" y="5750011"/>
            <a:ext cx="9966127" cy="230832"/>
          </a:xfrm>
          <a:prstGeom prst="rect">
            <a:avLst/>
          </a:prstGeom>
          <a:noFill/>
        </p:spPr>
        <p:txBody>
          <a:bodyPr wrap="square" rtlCol="0">
            <a:spAutoFit/>
          </a:bodyPr>
          <a:lstStyle/>
          <a:p>
            <a:r>
              <a:rPr lang="en-US" sz="900" dirty="0"/>
              <a:t>The Alaska Native Procurement Technical Assistance Center is funded in part through a cooperative agreement with the Defense Logistics Agency.</a:t>
            </a:r>
          </a:p>
        </p:txBody>
      </p:sp>
      <p:pic>
        <p:nvPicPr>
          <p:cNvPr id="6" name="Picture 5">
            <a:extLst>
              <a:ext uri="{FF2B5EF4-FFF2-40B4-BE49-F238E27FC236}">
                <a16:creationId xmlns:a16="http://schemas.microsoft.com/office/drawing/2014/main" id="{D5F51A46-22B7-41DB-A271-F7F005762F7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073210" y="4761643"/>
            <a:ext cx="3228975" cy="1219200"/>
          </a:xfrm>
          <a:prstGeom prst="rect">
            <a:avLst/>
          </a:prstGeom>
        </p:spPr>
      </p:pic>
    </p:spTree>
    <p:extLst>
      <p:ext uri="{BB962C8B-B14F-4D97-AF65-F5344CB8AC3E}">
        <p14:creationId xmlns:p14="http://schemas.microsoft.com/office/powerpoint/2010/main" val="110105937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Government Acquisitions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10000"/>
          </a:bodyPr>
          <a:lstStyle/>
          <a:p>
            <a:pPr marL="0" indent="0" algn="just">
              <a:lnSpc>
                <a:spcPct val="120000"/>
              </a:lnSpc>
              <a:spcBef>
                <a:spcPts val="0"/>
              </a:spcBef>
              <a:spcAft>
                <a:spcPts val="600"/>
              </a:spcAft>
              <a:buNone/>
            </a:pPr>
            <a:r>
              <a:rPr lang="en-US" sz="2600" dirty="0"/>
              <a:t>Acquisition means the acquiring by contract with appropriated funds of supplies or services (including construction) by and for the use of the Federal Government through purchase or lease, whether the supplies or services are already in existence or must be created, developed, demonstrated, and evaluated. </a:t>
            </a:r>
          </a:p>
          <a:p>
            <a:pPr marL="0" indent="0" algn="just">
              <a:lnSpc>
                <a:spcPct val="120000"/>
              </a:lnSpc>
              <a:spcBef>
                <a:spcPts val="0"/>
              </a:spcBef>
              <a:spcAft>
                <a:spcPts val="600"/>
              </a:spcAft>
              <a:buNone/>
            </a:pPr>
            <a:endParaRPr lang="en-US" sz="2600" dirty="0"/>
          </a:p>
          <a:p>
            <a:pPr marL="0" indent="0" algn="just">
              <a:lnSpc>
                <a:spcPct val="120000"/>
              </a:lnSpc>
              <a:spcBef>
                <a:spcPts val="0"/>
              </a:spcBef>
              <a:spcAft>
                <a:spcPts val="600"/>
              </a:spcAft>
              <a:buNone/>
            </a:pPr>
            <a:r>
              <a:rPr lang="en-US" sz="2600" dirty="0"/>
              <a:t>Acquisition begins at the point when agency needs are established and includes the description of requirements to satisfy agency needs, solicitation and selection of sources, award of contracts, contract financing, contract performance, contract administration, and those technical and management functions directly related to the process of fulfilling agency needs by contract.</a:t>
            </a:r>
          </a:p>
        </p:txBody>
      </p:sp>
    </p:spTree>
    <p:extLst>
      <p:ext uri="{BB962C8B-B14F-4D97-AF65-F5344CB8AC3E}">
        <p14:creationId xmlns:p14="http://schemas.microsoft.com/office/powerpoint/2010/main" val="56459284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Federal Acquisition Regulations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nSpc>
                <a:spcPct val="120000"/>
              </a:lnSpc>
              <a:spcBef>
                <a:spcPts val="0"/>
              </a:spcBef>
              <a:spcAft>
                <a:spcPts val="600"/>
              </a:spcAft>
              <a:buNone/>
            </a:pPr>
            <a:r>
              <a:rPr lang="en-US" sz="2400" dirty="0"/>
              <a:t>48 CFR (FAR) </a:t>
            </a:r>
          </a:p>
          <a:p>
            <a:pPr marL="0" indent="0">
              <a:lnSpc>
                <a:spcPct val="120000"/>
              </a:lnSpc>
              <a:spcBef>
                <a:spcPts val="0"/>
              </a:spcBef>
              <a:spcAft>
                <a:spcPts val="600"/>
              </a:spcAft>
              <a:buNone/>
            </a:pPr>
            <a:r>
              <a:rPr lang="en-US" sz="2400" dirty="0"/>
              <a:t>Subchapter C - Contracting Methods And Contract Types</a:t>
            </a:r>
          </a:p>
          <a:p>
            <a:pPr marL="347663" indent="-228600">
              <a:lnSpc>
                <a:spcPct val="120000"/>
              </a:lnSpc>
              <a:spcBef>
                <a:spcPts val="0"/>
              </a:spcBef>
              <a:spcAft>
                <a:spcPts val="600"/>
              </a:spcAft>
              <a:buFont typeface="Arial" panose="020B0604020202020204" pitchFamily="34" charset="0"/>
              <a:buChar char="•"/>
            </a:pPr>
            <a:r>
              <a:rPr lang="en-US" dirty="0"/>
              <a:t>Part 13 Simplified Acquisition Procedures </a:t>
            </a:r>
          </a:p>
          <a:p>
            <a:pPr marL="347663" indent="-228600">
              <a:lnSpc>
                <a:spcPct val="120000"/>
              </a:lnSpc>
              <a:spcBef>
                <a:spcPts val="0"/>
              </a:spcBef>
              <a:spcAft>
                <a:spcPts val="600"/>
              </a:spcAft>
              <a:buFont typeface="Arial" panose="020B0604020202020204" pitchFamily="34" charset="0"/>
              <a:buChar char="•"/>
            </a:pPr>
            <a:r>
              <a:rPr lang="en-US" dirty="0"/>
              <a:t>Part 14 Sealed Bidding </a:t>
            </a:r>
          </a:p>
          <a:p>
            <a:pPr marL="347663" indent="-228600">
              <a:lnSpc>
                <a:spcPct val="120000"/>
              </a:lnSpc>
              <a:spcBef>
                <a:spcPts val="0"/>
              </a:spcBef>
              <a:spcAft>
                <a:spcPts val="600"/>
              </a:spcAft>
              <a:buFont typeface="Arial" panose="020B0604020202020204" pitchFamily="34" charset="0"/>
              <a:buChar char="•"/>
            </a:pPr>
            <a:r>
              <a:rPr lang="en-US" dirty="0"/>
              <a:t>Part 15 Contracting by Negotiation </a:t>
            </a:r>
          </a:p>
          <a:p>
            <a:pPr marL="347663" indent="-228600">
              <a:lnSpc>
                <a:spcPct val="120000"/>
              </a:lnSpc>
              <a:spcBef>
                <a:spcPts val="0"/>
              </a:spcBef>
              <a:spcAft>
                <a:spcPts val="600"/>
              </a:spcAft>
              <a:buFont typeface="Arial" panose="020B0604020202020204" pitchFamily="34" charset="0"/>
              <a:buChar char="•"/>
            </a:pPr>
            <a:r>
              <a:rPr lang="en-US" dirty="0"/>
              <a:t>Part 16 Types of Contracts </a:t>
            </a:r>
          </a:p>
          <a:p>
            <a:pPr marL="347663" indent="-228600">
              <a:lnSpc>
                <a:spcPct val="120000"/>
              </a:lnSpc>
              <a:spcBef>
                <a:spcPts val="0"/>
              </a:spcBef>
              <a:spcAft>
                <a:spcPts val="600"/>
              </a:spcAft>
              <a:buFont typeface="Arial" panose="020B0604020202020204" pitchFamily="34" charset="0"/>
              <a:buChar char="•"/>
            </a:pPr>
            <a:r>
              <a:rPr lang="en-US" dirty="0"/>
              <a:t>Part 17 Special Contracting Methods </a:t>
            </a:r>
          </a:p>
          <a:p>
            <a:pPr marL="347663" indent="-228600">
              <a:lnSpc>
                <a:spcPct val="120000"/>
              </a:lnSpc>
              <a:spcBef>
                <a:spcPts val="0"/>
              </a:spcBef>
              <a:spcAft>
                <a:spcPts val="600"/>
              </a:spcAft>
              <a:buFont typeface="Arial" panose="020B0604020202020204" pitchFamily="34" charset="0"/>
              <a:buChar char="•"/>
            </a:pPr>
            <a:r>
              <a:rPr lang="en-US" dirty="0"/>
              <a:t>Part 18 Emergency Acquisitions </a:t>
            </a:r>
          </a:p>
        </p:txBody>
      </p:sp>
    </p:spTree>
    <p:extLst>
      <p:ext uri="{BB962C8B-B14F-4D97-AF65-F5344CB8AC3E}">
        <p14:creationId xmlns:p14="http://schemas.microsoft.com/office/powerpoint/2010/main" val="21460657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 (FAR 6)</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gn="just">
              <a:lnSpc>
                <a:spcPct val="120000"/>
              </a:lnSpc>
              <a:spcBef>
                <a:spcPts val="0"/>
              </a:spcBef>
              <a:spcAft>
                <a:spcPts val="600"/>
              </a:spcAft>
              <a:buNone/>
            </a:pPr>
            <a:r>
              <a:rPr lang="en-US" sz="2600" dirty="0"/>
              <a:t> Policy.</a:t>
            </a:r>
          </a:p>
          <a:p>
            <a:pPr marL="347663" indent="-228600" algn="just">
              <a:lnSpc>
                <a:spcPct val="120000"/>
              </a:lnSpc>
              <a:spcBef>
                <a:spcPts val="0"/>
              </a:spcBef>
              <a:spcAft>
                <a:spcPts val="600"/>
              </a:spcAft>
              <a:buFont typeface="Arial" panose="020B0604020202020204" pitchFamily="34" charset="0"/>
              <a:buChar char="•"/>
            </a:pPr>
            <a:r>
              <a:rPr lang="en-US" sz="2200" dirty="0"/>
              <a:t>The law requires, with certain limited exceptions, that contracting officers shall promote and provide for </a:t>
            </a:r>
            <a:r>
              <a:rPr lang="en-US" sz="2200" b="1" dirty="0">
                <a:solidFill>
                  <a:srgbClr val="0070C0"/>
                </a:solidFill>
              </a:rPr>
              <a:t>full and open competition </a:t>
            </a:r>
            <a:r>
              <a:rPr lang="en-US" sz="2200" dirty="0"/>
              <a:t>in soliciting offers and awarding Government contracts.</a:t>
            </a:r>
          </a:p>
          <a:p>
            <a:pPr marL="347663" indent="-228600" algn="just">
              <a:lnSpc>
                <a:spcPct val="120000"/>
              </a:lnSpc>
              <a:spcBef>
                <a:spcPts val="0"/>
              </a:spcBef>
              <a:spcAft>
                <a:spcPts val="600"/>
              </a:spcAft>
              <a:buFont typeface="Arial" panose="020B0604020202020204" pitchFamily="34" charset="0"/>
              <a:buChar char="•"/>
            </a:pPr>
            <a:r>
              <a:rPr lang="en-US" sz="2200" dirty="0"/>
              <a:t>Contracting officers shall provide for full and open competition through use of the competitive procedures that are best suited to the circumstances of the contract action and consistent with the need to fulfill the Government's requirements efficiently.</a:t>
            </a:r>
          </a:p>
        </p:txBody>
      </p:sp>
    </p:spTree>
    <p:extLst>
      <p:ext uri="{BB962C8B-B14F-4D97-AF65-F5344CB8AC3E}">
        <p14:creationId xmlns:p14="http://schemas.microsoft.com/office/powerpoint/2010/main" val="25807669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 (FAR 6)</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7500" lnSpcReduction="20000"/>
          </a:bodyPr>
          <a:lstStyle/>
          <a:p>
            <a:pPr marL="0" indent="0" algn="just">
              <a:lnSpc>
                <a:spcPct val="120000"/>
              </a:lnSpc>
              <a:spcBef>
                <a:spcPts val="0"/>
              </a:spcBef>
              <a:spcAft>
                <a:spcPts val="600"/>
              </a:spcAft>
              <a:buNone/>
            </a:pPr>
            <a:r>
              <a:rPr lang="en-US" sz="2900" dirty="0"/>
              <a:t>The competitive procedures available for use in fulfilling the requirement for full and open competition are as follows:</a:t>
            </a:r>
          </a:p>
          <a:p>
            <a:pPr marL="347663" indent="-228600" algn="just">
              <a:lnSpc>
                <a:spcPct val="120000"/>
              </a:lnSpc>
              <a:spcBef>
                <a:spcPts val="0"/>
              </a:spcBef>
              <a:spcAft>
                <a:spcPts val="600"/>
              </a:spcAft>
              <a:buFont typeface="Arial" panose="020B0604020202020204" pitchFamily="34" charset="0"/>
              <a:buChar char="•"/>
            </a:pPr>
            <a:r>
              <a:rPr lang="en-US" sz="2600" dirty="0"/>
              <a:t>Sealed bids.</a:t>
            </a:r>
          </a:p>
          <a:p>
            <a:pPr marL="347663" indent="-228600" algn="just">
              <a:lnSpc>
                <a:spcPct val="120000"/>
              </a:lnSpc>
              <a:spcBef>
                <a:spcPts val="0"/>
              </a:spcBef>
              <a:spcAft>
                <a:spcPts val="600"/>
              </a:spcAft>
              <a:buFont typeface="Arial" panose="020B0604020202020204" pitchFamily="34" charset="0"/>
              <a:buChar char="•"/>
            </a:pPr>
            <a:r>
              <a:rPr lang="en-US" sz="2600" dirty="0"/>
              <a:t>Competitive proposals – when sealed bids are not appropriate.</a:t>
            </a:r>
          </a:p>
          <a:p>
            <a:pPr marL="347663" indent="-228600" algn="just">
              <a:lnSpc>
                <a:spcPct val="120000"/>
              </a:lnSpc>
              <a:spcBef>
                <a:spcPts val="0"/>
              </a:spcBef>
              <a:spcAft>
                <a:spcPts val="600"/>
              </a:spcAft>
              <a:buFont typeface="Arial" panose="020B0604020202020204" pitchFamily="34" charset="0"/>
              <a:buChar char="•"/>
            </a:pPr>
            <a:r>
              <a:rPr lang="en-US" sz="2600" dirty="0"/>
              <a:t>Combination of competitive procedures. If sealed bids are not appropriate, contracting officers may use any combination of competitive procedures (i.e. two-step sealed bidding).</a:t>
            </a:r>
          </a:p>
          <a:p>
            <a:pPr marL="347663" indent="-228600" algn="just">
              <a:lnSpc>
                <a:spcPct val="120000"/>
              </a:lnSpc>
              <a:spcBef>
                <a:spcPts val="0"/>
              </a:spcBef>
              <a:spcAft>
                <a:spcPts val="600"/>
              </a:spcAft>
              <a:buFont typeface="Arial" panose="020B0604020202020204" pitchFamily="34" charset="0"/>
              <a:buChar char="•"/>
            </a:pPr>
            <a:r>
              <a:rPr lang="en-US" sz="2600" dirty="0"/>
              <a:t>Other competitive procedures. </a:t>
            </a:r>
          </a:p>
          <a:p>
            <a:pPr marL="685800" lvl="1" indent="-228600" algn="just">
              <a:lnSpc>
                <a:spcPct val="120000"/>
              </a:lnSpc>
              <a:spcBef>
                <a:spcPts val="0"/>
              </a:spcBef>
              <a:spcAft>
                <a:spcPts val="600"/>
              </a:spcAft>
              <a:buFont typeface="Arial" panose="020B0604020202020204" pitchFamily="34" charset="0"/>
              <a:buChar char="•"/>
            </a:pPr>
            <a:r>
              <a:rPr lang="en-US" sz="2300" dirty="0"/>
              <a:t>Selection of sources for architect-engineer contracts.</a:t>
            </a:r>
          </a:p>
          <a:p>
            <a:pPr marL="685800" lvl="1" indent="-228600" algn="just">
              <a:lnSpc>
                <a:spcPct val="120000"/>
              </a:lnSpc>
              <a:spcBef>
                <a:spcPts val="0"/>
              </a:spcBef>
              <a:spcAft>
                <a:spcPts val="600"/>
              </a:spcAft>
              <a:buFont typeface="Arial" panose="020B0604020202020204" pitchFamily="34" charset="0"/>
              <a:buChar char="•"/>
            </a:pPr>
            <a:r>
              <a:rPr lang="en-US" sz="2300" dirty="0"/>
              <a:t>Competitive selection of basic and applied research.</a:t>
            </a:r>
          </a:p>
          <a:p>
            <a:pPr marL="685800" lvl="1" indent="-228600" algn="just">
              <a:lnSpc>
                <a:spcPct val="120000"/>
              </a:lnSpc>
              <a:spcBef>
                <a:spcPts val="0"/>
              </a:spcBef>
              <a:spcAft>
                <a:spcPts val="600"/>
              </a:spcAft>
              <a:buFont typeface="Arial" panose="020B0604020202020204" pitchFamily="34" charset="0"/>
              <a:buChar char="•"/>
            </a:pPr>
            <a:r>
              <a:rPr lang="en-US" sz="2300" dirty="0"/>
              <a:t>Use of multiple award schedules issued under the procedures established by the Administrator of General Services.</a:t>
            </a:r>
          </a:p>
        </p:txBody>
      </p:sp>
    </p:spTree>
    <p:extLst>
      <p:ext uri="{BB962C8B-B14F-4D97-AF65-F5344CB8AC3E}">
        <p14:creationId xmlns:p14="http://schemas.microsoft.com/office/powerpoint/2010/main" val="25298890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 (FAR 6)</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0" indent="0" algn="just">
              <a:lnSpc>
                <a:spcPct val="120000"/>
              </a:lnSpc>
              <a:spcBef>
                <a:spcPts val="0"/>
              </a:spcBef>
              <a:spcAft>
                <a:spcPts val="600"/>
              </a:spcAft>
              <a:buNone/>
            </a:pPr>
            <a:r>
              <a:rPr lang="en-US" sz="2200" dirty="0"/>
              <a:t>Sealed bidding and competitive proposals, as described in Parts 14 and 15, are both acceptable procedures -</a:t>
            </a:r>
          </a:p>
          <a:p>
            <a:pPr marL="0" indent="0" algn="just">
              <a:lnSpc>
                <a:spcPct val="120000"/>
              </a:lnSpc>
              <a:spcBef>
                <a:spcPts val="0"/>
              </a:spcBef>
              <a:spcAft>
                <a:spcPts val="600"/>
              </a:spcAft>
              <a:buNone/>
            </a:pPr>
            <a:r>
              <a:rPr lang="en-US" sz="1800" dirty="0"/>
              <a:t>Sealed bids (FAR 14) - contracting officers shall solicit sealed bids if—</a:t>
            </a:r>
          </a:p>
          <a:p>
            <a:pPr marL="347663" indent="-228600" algn="just">
              <a:lnSpc>
                <a:spcPct val="120000"/>
              </a:lnSpc>
              <a:spcBef>
                <a:spcPts val="0"/>
              </a:spcBef>
              <a:spcAft>
                <a:spcPts val="600"/>
              </a:spcAft>
              <a:buFont typeface="+mj-lt"/>
              <a:buAutoNum type="alphaLcPeriod"/>
            </a:pPr>
            <a:r>
              <a:rPr lang="en-US" sz="1600" dirty="0"/>
              <a:t>Time permits the solicitation, submission, and evaluation of sealed bids;</a:t>
            </a:r>
          </a:p>
          <a:p>
            <a:pPr marL="347663" indent="-228600" algn="just">
              <a:lnSpc>
                <a:spcPct val="120000"/>
              </a:lnSpc>
              <a:spcBef>
                <a:spcPts val="0"/>
              </a:spcBef>
              <a:spcAft>
                <a:spcPts val="600"/>
              </a:spcAft>
              <a:buFont typeface="+mj-lt"/>
              <a:buAutoNum type="alphaLcPeriod"/>
            </a:pPr>
            <a:r>
              <a:rPr lang="en-US" sz="1600" dirty="0"/>
              <a:t>The award will be made on the basis of price and other price-related factors;</a:t>
            </a:r>
          </a:p>
          <a:p>
            <a:pPr marL="347663" indent="-228600" algn="just">
              <a:lnSpc>
                <a:spcPct val="120000"/>
              </a:lnSpc>
              <a:spcBef>
                <a:spcPts val="0"/>
              </a:spcBef>
              <a:spcAft>
                <a:spcPts val="600"/>
              </a:spcAft>
              <a:buFont typeface="+mj-lt"/>
              <a:buAutoNum type="alphaLcPeriod"/>
            </a:pPr>
            <a:r>
              <a:rPr lang="en-US" sz="1600" dirty="0"/>
              <a:t>It is not necessary to conduct discussions with the responding offerors about their bids; and</a:t>
            </a:r>
          </a:p>
          <a:p>
            <a:pPr marL="347663" indent="-228600" algn="just">
              <a:lnSpc>
                <a:spcPct val="120000"/>
              </a:lnSpc>
              <a:spcBef>
                <a:spcPts val="0"/>
              </a:spcBef>
              <a:spcAft>
                <a:spcPts val="600"/>
              </a:spcAft>
              <a:buFont typeface="+mj-lt"/>
              <a:buAutoNum type="alphaLcPeriod"/>
            </a:pPr>
            <a:r>
              <a:rPr lang="en-US" sz="1600" dirty="0"/>
              <a:t>There is reasonable expectation of receiving more than one sealed bid.</a:t>
            </a:r>
          </a:p>
          <a:p>
            <a:pPr marL="0" indent="0" algn="just">
              <a:lnSpc>
                <a:spcPct val="120000"/>
              </a:lnSpc>
              <a:spcBef>
                <a:spcPts val="0"/>
              </a:spcBef>
              <a:spcAft>
                <a:spcPts val="600"/>
              </a:spcAft>
              <a:buNone/>
            </a:pPr>
            <a:r>
              <a:rPr lang="en-US" sz="1800" dirty="0"/>
              <a:t>Competitive proposals (FAR 15) - contracting officers may request competitive proposals if – </a:t>
            </a:r>
          </a:p>
          <a:p>
            <a:pPr marL="347663" indent="-233363" algn="just">
              <a:lnSpc>
                <a:spcPct val="120000"/>
              </a:lnSpc>
              <a:spcBef>
                <a:spcPts val="0"/>
              </a:spcBef>
              <a:spcAft>
                <a:spcPts val="600"/>
              </a:spcAft>
              <a:buFont typeface="+mj-lt"/>
              <a:buAutoNum type="alphaLcPeriod"/>
            </a:pPr>
            <a:r>
              <a:rPr lang="en-US" sz="1600" dirty="0"/>
              <a:t>Sealed bids are not appropriate under paragraph (a) above.</a:t>
            </a:r>
          </a:p>
          <a:p>
            <a:pPr marL="347663" indent="-233363" algn="just">
              <a:lnSpc>
                <a:spcPct val="120000"/>
              </a:lnSpc>
              <a:spcBef>
                <a:spcPts val="0"/>
              </a:spcBef>
              <a:spcAft>
                <a:spcPts val="600"/>
              </a:spcAft>
              <a:buFont typeface="+mj-lt"/>
              <a:buAutoNum type="alphaLcPeriod"/>
            </a:pPr>
            <a:r>
              <a:rPr lang="en-US" sz="1600" dirty="0"/>
              <a:t>Because of differences in areas such as law, regulations, and business practices, it is generally necessary to conduct discussions with offerors relative to proposed contracts to be made and performed outside the United States and its outlying areas. Competitive proposals will therefore be used for these contracts unless discussions are not required and the use of sealed bids is otherwise appropriate.</a:t>
            </a:r>
          </a:p>
        </p:txBody>
      </p:sp>
    </p:spTree>
    <p:extLst>
      <p:ext uri="{BB962C8B-B14F-4D97-AF65-F5344CB8AC3E}">
        <p14:creationId xmlns:p14="http://schemas.microsoft.com/office/powerpoint/2010/main" val="33537917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 (FAR 6)</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lnSpcReduction="10000"/>
          </a:bodyPr>
          <a:lstStyle/>
          <a:p>
            <a:pPr marL="0" indent="0" algn="just">
              <a:lnSpc>
                <a:spcPct val="120000"/>
              </a:lnSpc>
              <a:spcBef>
                <a:spcPts val="0"/>
              </a:spcBef>
              <a:spcAft>
                <a:spcPts val="600"/>
              </a:spcAft>
              <a:buNone/>
            </a:pPr>
            <a:r>
              <a:rPr lang="en-US" sz="2400" dirty="0"/>
              <a:t>Set-asides for small business concerns.</a:t>
            </a:r>
          </a:p>
          <a:p>
            <a:pPr marL="347663" indent="-228600" algn="just">
              <a:lnSpc>
                <a:spcPct val="120000"/>
              </a:lnSpc>
              <a:spcBef>
                <a:spcPts val="0"/>
              </a:spcBef>
              <a:spcAft>
                <a:spcPts val="600"/>
              </a:spcAft>
              <a:buFont typeface="Arial" panose="020B0604020202020204" pitchFamily="34" charset="0"/>
              <a:buChar char="•"/>
            </a:pPr>
            <a:r>
              <a:rPr lang="en-US" sz="2400" dirty="0"/>
              <a:t>To fulfill the statutory requirements relating to small business concerns, contracting officers may set aside solicitations to allow only such business concerns to compete. This includes contract actions conducted under the Small Business Innovation Research Program.</a:t>
            </a:r>
          </a:p>
          <a:p>
            <a:pPr marL="347663" indent="-228600" algn="just">
              <a:lnSpc>
                <a:spcPct val="120000"/>
              </a:lnSpc>
              <a:spcBef>
                <a:spcPts val="0"/>
              </a:spcBef>
              <a:spcAft>
                <a:spcPts val="600"/>
              </a:spcAft>
              <a:buFont typeface="Arial" panose="020B0604020202020204" pitchFamily="34" charset="0"/>
              <a:buChar char="•"/>
            </a:pPr>
            <a:r>
              <a:rPr lang="en-US" sz="2400" dirty="0"/>
              <a:t>No separate justification or determination and findings is required to set aside a contract action for small business concerns. </a:t>
            </a:r>
          </a:p>
          <a:p>
            <a:pPr marL="347663" indent="-228600" algn="just">
              <a:lnSpc>
                <a:spcPct val="120000"/>
              </a:lnSpc>
              <a:spcBef>
                <a:spcPts val="0"/>
              </a:spcBef>
              <a:spcAft>
                <a:spcPts val="600"/>
              </a:spcAft>
              <a:buFont typeface="Arial" panose="020B0604020202020204" pitchFamily="34" charset="0"/>
              <a:buChar char="•"/>
            </a:pPr>
            <a:r>
              <a:rPr lang="en-US" sz="2400" dirty="0"/>
              <a:t>FAR 19 prescribes policies and procedures that contracting office shall follow with respect to set-asides for small businesses.</a:t>
            </a:r>
          </a:p>
        </p:txBody>
      </p:sp>
    </p:spTree>
    <p:extLst>
      <p:ext uri="{BB962C8B-B14F-4D97-AF65-F5344CB8AC3E}">
        <p14:creationId xmlns:p14="http://schemas.microsoft.com/office/powerpoint/2010/main" val="131741587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 (FAR 6)</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0" indent="0" algn="just">
              <a:lnSpc>
                <a:spcPct val="120000"/>
              </a:lnSpc>
              <a:spcBef>
                <a:spcPts val="0"/>
              </a:spcBef>
              <a:spcAft>
                <a:spcPts val="600"/>
              </a:spcAft>
              <a:buNone/>
            </a:pPr>
            <a:r>
              <a:rPr lang="en-US" sz="1800" dirty="0"/>
              <a:t>Section 8(a) competition.</a:t>
            </a:r>
          </a:p>
          <a:p>
            <a:pPr marL="347663" indent="-228600" algn="just">
              <a:lnSpc>
                <a:spcPct val="120000"/>
              </a:lnSpc>
              <a:spcBef>
                <a:spcPts val="0"/>
              </a:spcBef>
              <a:spcAft>
                <a:spcPts val="600"/>
              </a:spcAft>
              <a:buFont typeface="Arial" panose="020B0604020202020204" pitchFamily="34" charset="0"/>
              <a:buChar char="•"/>
            </a:pPr>
            <a:r>
              <a:rPr lang="en-US" sz="1600" dirty="0"/>
              <a:t>To fulfill statutory requirements relating to section 8(a) of the Small Business Act, contracting officers may limit competition to eligible 8(a) participants (see subpart 19.8).</a:t>
            </a:r>
          </a:p>
          <a:p>
            <a:pPr marL="347663" indent="-228600" algn="just">
              <a:lnSpc>
                <a:spcPct val="120000"/>
              </a:lnSpc>
              <a:spcBef>
                <a:spcPts val="0"/>
              </a:spcBef>
              <a:spcAft>
                <a:spcPts val="600"/>
              </a:spcAft>
              <a:buFont typeface="Arial" panose="020B0604020202020204" pitchFamily="34" charset="0"/>
              <a:buChar char="•"/>
            </a:pPr>
            <a:r>
              <a:rPr lang="en-US" sz="1600" dirty="0"/>
              <a:t>No separate justification or determination and findings is required under this part to limit competition to eligible 8(a) participants.</a:t>
            </a:r>
          </a:p>
          <a:p>
            <a:pPr marL="0" indent="0" algn="just">
              <a:lnSpc>
                <a:spcPct val="120000"/>
              </a:lnSpc>
              <a:spcBef>
                <a:spcPts val="0"/>
              </a:spcBef>
              <a:spcAft>
                <a:spcPts val="600"/>
              </a:spcAft>
              <a:buNone/>
            </a:pPr>
            <a:r>
              <a:rPr lang="en-US" sz="1800" dirty="0"/>
              <a:t>Set-asides for HUBZone small business concerns.</a:t>
            </a:r>
          </a:p>
          <a:p>
            <a:pPr marL="347663" indent="-228600" algn="just">
              <a:lnSpc>
                <a:spcPct val="120000"/>
              </a:lnSpc>
              <a:spcBef>
                <a:spcPts val="0"/>
              </a:spcBef>
              <a:spcAft>
                <a:spcPts val="600"/>
              </a:spcAft>
              <a:buFont typeface="Arial" panose="020B0604020202020204" pitchFamily="34" charset="0"/>
              <a:buChar char="•"/>
            </a:pPr>
            <a:r>
              <a:rPr lang="en-US" sz="1600" dirty="0"/>
              <a:t>To fulfill the statutory requirements relating to the HUBZone Act of 1997 contracting officers in participating agencies may set aside solicitations to allow only qualified HUBZone small business concerns to compete (see 19.1305).</a:t>
            </a:r>
          </a:p>
          <a:p>
            <a:pPr marL="347663" indent="-228600" algn="just">
              <a:lnSpc>
                <a:spcPct val="120000"/>
              </a:lnSpc>
              <a:spcBef>
                <a:spcPts val="0"/>
              </a:spcBef>
              <a:spcAft>
                <a:spcPts val="600"/>
              </a:spcAft>
              <a:buFont typeface="Arial" panose="020B0604020202020204" pitchFamily="34" charset="0"/>
              <a:buChar char="•"/>
            </a:pPr>
            <a:r>
              <a:rPr lang="en-US" sz="1600" dirty="0"/>
              <a:t>No separate justification or determination and findings is required under this part to set aside a contract action for qualified HUBZone small business concerns.</a:t>
            </a:r>
          </a:p>
          <a:p>
            <a:pPr marL="0" indent="0" algn="just">
              <a:lnSpc>
                <a:spcPct val="120000"/>
              </a:lnSpc>
              <a:spcBef>
                <a:spcPts val="0"/>
              </a:spcBef>
              <a:spcAft>
                <a:spcPts val="600"/>
              </a:spcAft>
              <a:buNone/>
            </a:pPr>
            <a:r>
              <a:rPr lang="en-US" sz="1800" dirty="0"/>
              <a:t>Set-asides for service-disabled veteran-owned small business concerns.</a:t>
            </a:r>
          </a:p>
          <a:p>
            <a:pPr marL="347663" indent="-228600" algn="just">
              <a:lnSpc>
                <a:spcPct val="120000"/>
              </a:lnSpc>
              <a:spcBef>
                <a:spcPts val="0"/>
              </a:spcBef>
              <a:spcAft>
                <a:spcPts val="600"/>
              </a:spcAft>
              <a:buFont typeface="Arial" panose="020B0604020202020204" pitchFamily="34" charset="0"/>
              <a:buChar char="•"/>
            </a:pPr>
            <a:r>
              <a:rPr lang="en-US" sz="1600" dirty="0"/>
              <a:t>To fulfill the statutory requirements relating to the Veterans Benefits Act of 2003, contracting officers may set-aside solicitations to allow only service-disabled veteran-owned small business concerns to compete (see 19.1405). </a:t>
            </a:r>
          </a:p>
          <a:p>
            <a:pPr marL="347663" indent="-228600" algn="just">
              <a:lnSpc>
                <a:spcPct val="120000"/>
              </a:lnSpc>
              <a:spcBef>
                <a:spcPts val="0"/>
              </a:spcBef>
              <a:spcAft>
                <a:spcPts val="600"/>
              </a:spcAft>
              <a:buFont typeface="Arial" panose="020B0604020202020204" pitchFamily="34" charset="0"/>
              <a:buChar char="•"/>
            </a:pPr>
            <a:r>
              <a:rPr lang="en-US" sz="1600" dirty="0"/>
              <a:t>No separate justification or determination and findings are required under this part to set aside a contract action for service-disabled veteran-owned small business concerns.</a:t>
            </a:r>
          </a:p>
        </p:txBody>
      </p:sp>
    </p:spTree>
    <p:extLst>
      <p:ext uri="{BB962C8B-B14F-4D97-AF65-F5344CB8AC3E}">
        <p14:creationId xmlns:p14="http://schemas.microsoft.com/office/powerpoint/2010/main" val="203393678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Competition Requirements (FAR 6)</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a:bodyPr>
          <a:lstStyle/>
          <a:p>
            <a:pPr marL="0" indent="0" algn="just">
              <a:lnSpc>
                <a:spcPct val="120000"/>
              </a:lnSpc>
              <a:spcBef>
                <a:spcPts val="0"/>
              </a:spcBef>
              <a:spcAft>
                <a:spcPts val="600"/>
              </a:spcAft>
              <a:buNone/>
            </a:pPr>
            <a:r>
              <a:rPr lang="en-US" sz="1600" dirty="0"/>
              <a:t>Set-asides for economically disadvantaged women-owned small business (EDWOSB) concerns or women-owned small business (WOSB) concerns eligible under the WOSB Program.</a:t>
            </a:r>
          </a:p>
          <a:p>
            <a:pPr marL="347663" indent="-228600" algn="just">
              <a:lnSpc>
                <a:spcPct val="120000"/>
              </a:lnSpc>
              <a:spcBef>
                <a:spcPts val="0"/>
              </a:spcBef>
              <a:spcAft>
                <a:spcPts val="600"/>
              </a:spcAft>
              <a:buFont typeface="Arial" panose="020B0604020202020204" pitchFamily="34" charset="0"/>
              <a:buChar char="•"/>
            </a:pPr>
            <a:r>
              <a:rPr lang="en-US" sz="1500" dirty="0"/>
              <a:t>To fulfill the statutory requirements relating to 15 U.S.C. 637(m), contracting officers may set aside solicitations for only EDWOSB concerns or WOSB concerns eligible under the WOSB Program (see 19.1505).</a:t>
            </a:r>
          </a:p>
          <a:p>
            <a:pPr marL="347663" indent="-228600" algn="just">
              <a:lnSpc>
                <a:spcPct val="120000"/>
              </a:lnSpc>
              <a:spcBef>
                <a:spcPts val="0"/>
              </a:spcBef>
              <a:spcAft>
                <a:spcPts val="600"/>
              </a:spcAft>
              <a:buFont typeface="Arial" panose="020B0604020202020204" pitchFamily="34" charset="0"/>
              <a:buChar char="•"/>
            </a:pPr>
            <a:r>
              <a:rPr lang="en-US" sz="1500" dirty="0"/>
              <a:t>No separate justification or determination and findings is required under this part to set aside a contract action for EDWOSB concerns or WOSB concerns eligible under the WOSB Program.</a:t>
            </a:r>
          </a:p>
          <a:p>
            <a:pPr marL="0" indent="0" algn="just">
              <a:lnSpc>
                <a:spcPct val="120000"/>
              </a:lnSpc>
              <a:spcBef>
                <a:spcPts val="0"/>
              </a:spcBef>
              <a:spcAft>
                <a:spcPts val="600"/>
              </a:spcAft>
              <a:buNone/>
            </a:pPr>
            <a:r>
              <a:rPr lang="en-US" sz="1600" dirty="0"/>
              <a:t>Set-asides for local firms during a major disaster or emergency.</a:t>
            </a:r>
          </a:p>
          <a:p>
            <a:pPr marL="347663" indent="-228600" algn="just">
              <a:lnSpc>
                <a:spcPct val="120000"/>
              </a:lnSpc>
              <a:spcBef>
                <a:spcPts val="0"/>
              </a:spcBef>
              <a:spcAft>
                <a:spcPts val="600"/>
              </a:spcAft>
              <a:buFont typeface="Arial" panose="020B0604020202020204" pitchFamily="34" charset="0"/>
              <a:buChar char="•"/>
            </a:pPr>
            <a:r>
              <a:rPr lang="en-US" sz="1500" dirty="0"/>
              <a:t>To fulfill the statutory requirements relating to 42 U.S.C. 5150, contracting officers may set aside solicitations to allow only offerors residing or doing business primarily in the area affected by such major disaster or emergency to compete (see Subpart 26.2).</a:t>
            </a:r>
          </a:p>
          <a:p>
            <a:pPr marL="347663" indent="-228600" algn="just">
              <a:lnSpc>
                <a:spcPct val="120000"/>
              </a:lnSpc>
              <a:spcBef>
                <a:spcPts val="0"/>
              </a:spcBef>
              <a:spcAft>
                <a:spcPts val="600"/>
              </a:spcAft>
              <a:buFont typeface="Arial" panose="020B0604020202020204" pitchFamily="34" charset="0"/>
              <a:buChar char="•"/>
            </a:pPr>
            <a:r>
              <a:rPr lang="en-US" sz="1500" dirty="0"/>
              <a:t>No separate justification or determination and findings is required under this part to set aside a contract action. The set-aside area specified by the contracting officer shall be a geographic area within the area identified in a Presidential declaration(s) of major disaster or emergency and any additional geographic areas identified by the Department of Homeland Security.</a:t>
            </a:r>
          </a:p>
        </p:txBody>
      </p:sp>
    </p:spTree>
    <p:extLst>
      <p:ext uri="{BB962C8B-B14F-4D97-AF65-F5344CB8AC3E}">
        <p14:creationId xmlns:p14="http://schemas.microsoft.com/office/powerpoint/2010/main" val="36439407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Other Than Full And Open Competition (FAR 6)</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nSpc>
                <a:spcPct val="120000"/>
              </a:lnSpc>
              <a:spcBef>
                <a:spcPts val="0"/>
              </a:spcBef>
              <a:spcAft>
                <a:spcPts val="600"/>
              </a:spcAft>
              <a:buNone/>
            </a:pPr>
            <a:r>
              <a:rPr lang="en-US" dirty="0"/>
              <a:t>The following statutory authorities permit contracting without providing for full and open competition. </a:t>
            </a:r>
          </a:p>
          <a:p>
            <a:pPr marL="347663" indent="-228600">
              <a:lnSpc>
                <a:spcPct val="120000"/>
              </a:lnSpc>
              <a:spcBef>
                <a:spcPts val="0"/>
              </a:spcBef>
              <a:spcAft>
                <a:spcPts val="600"/>
              </a:spcAft>
              <a:buFont typeface="Arial" panose="020B0604020202020204" pitchFamily="34" charset="0"/>
              <a:buChar char="•"/>
            </a:pPr>
            <a:r>
              <a:rPr lang="en-US" sz="1800" dirty="0"/>
              <a:t>FAR 6.302-1 - Only one responsible source and no other supplies or services will satisfy agency requirements.</a:t>
            </a:r>
          </a:p>
          <a:p>
            <a:pPr marL="347663" indent="-228600">
              <a:lnSpc>
                <a:spcPct val="120000"/>
              </a:lnSpc>
              <a:spcBef>
                <a:spcPts val="0"/>
              </a:spcBef>
              <a:spcAft>
                <a:spcPts val="600"/>
              </a:spcAft>
              <a:buFont typeface="Arial" panose="020B0604020202020204" pitchFamily="34" charset="0"/>
              <a:buChar char="•"/>
            </a:pPr>
            <a:r>
              <a:rPr lang="en-US" sz="1800" dirty="0"/>
              <a:t>FAR 6.302-2 - Unusual and compelling urgency.</a:t>
            </a:r>
          </a:p>
          <a:p>
            <a:pPr marL="347663" indent="-228600">
              <a:lnSpc>
                <a:spcPct val="120000"/>
              </a:lnSpc>
              <a:spcBef>
                <a:spcPts val="0"/>
              </a:spcBef>
              <a:spcAft>
                <a:spcPts val="600"/>
              </a:spcAft>
              <a:buFont typeface="Arial" panose="020B0604020202020204" pitchFamily="34" charset="0"/>
              <a:buChar char="•"/>
            </a:pPr>
            <a:r>
              <a:rPr lang="en-US" sz="1800" dirty="0"/>
              <a:t>FAR 6.302-3 - Industrial mobilization; engineering, developmental, or research capability; or expert services.</a:t>
            </a:r>
          </a:p>
          <a:p>
            <a:pPr marL="347663" indent="-228600">
              <a:lnSpc>
                <a:spcPct val="120000"/>
              </a:lnSpc>
              <a:spcBef>
                <a:spcPts val="0"/>
              </a:spcBef>
              <a:spcAft>
                <a:spcPts val="600"/>
              </a:spcAft>
              <a:buFont typeface="Arial" panose="020B0604020202020204" pitchFamily="34" charset="0"/>
              <a:buChar char="•"/>
            </a:pPr>
            <a:r>
              <a:rPr lang="en-US" sz="1800" dirty="0"/>
              <a:t>FAR 6.302-4 - International agreement.</a:t>
            </a:r>
          </a:p>
          <a:p>
            <a:pPr marL="347663" indent="-228600">
              <a:lnSpc>
                <a:spcPct val="120000"/>
              </a:lnSpc>
              <a:spcBef>
                <a:spcPts val="0"/>
              </a:spcBef>
              <a:spcAft>
                <a:spcPts val="600"/>
              </a:spcAft>
              <a:buFont typeface="Arial" panose="020B0604020202020204" pitchFamily="34" charset="0"/>
              <a:buChar char="•"/>
            </a:pPr>
            <a:r>
              <a:rPr lang="en-US" sz="1800" dirty="0"/>
              <a:t>FAR 6.302-5 - Authorized or required by statute.</a:t>
            </a:r>
          </a:p>
          <a:p>
            <a:pPr marL="347663" indent="-228600">
              <a:lnSpc>
                <a:spcPct val="120000"/>
              </a:lnSpc>
              <a:spcBef>
                <a:spcPts val="0"/>
              </a:spcBef>
              <a:spcAft>
                <a:spcPts val="600"/>
              </a:spcAft>
              <a:buFont typeface="Arial" panose="020B0604020202020204" pitchFamily="34" charset="0"/>
              <a:buChar char="•"/>
            </a:pPr>
            <a:r>
              <a:rPr lang="en-US" sz="1800" dirty="0"/>
              <a:t>FAR 6.302-6 - National security.</a:t>
            </a:r>
          </a:p>
          <a:p>
            <a:pPr marL="347663" indent="-228600">
              <a:lnSpc>
                <a:spcPct val="120000"/>
              </a:lnSpc>
              <a:spcBef>
                <a:spcPts val="0"/>
              </a:spcBef>
              <a:spcAft>
                <a:spcPts val="600"/>
              </a:spcAft>
              <a:buFont typeface="Arial" panose="020B0604020202020204" pitchFamily="34" charset="0"/>
              <a:buChar char="•"/>
            </a:pPr>
            <a:r>
              <a:rPr lang="en-US" sz="1800" dirty="0"/>
              <a:t>FAR 6.302-7 - Public interest. </a:t>
            </a:r>
            <a:endParaRPr lang="en-US" sz="1900" dirty="0"/>
          </a:p>
          <a:p>
            <a:pPr marL="0" indent="0">
              <a:lnSpc>
                <a:spcPct val="120000"/>
              </a:lnSpc>
              <a:spcBef>
                <a:spcPts val="0"/>
              </a:spcBef>
              <a:spcAft>
                <a:spcPts val="600"/>
              </a:spcAft>
              <a:buNone/>
            </a:pPr>
            <a:r>
              <a:rPr lang="en-US" sz="1900" dirty="0"/>
              <a:t>Requirements for justifications to support the use of these authorities are in FAR 6.303.</a:t>
            </a:r>
          </a:p>
        </p:txBody>
      </p:sp>
    </p:spTree>
    <p:extLst>
      <p:ext uri="{BB962C8B-B14F-4D97-AF65-F5344CB8AC3E}">
        <p14:creationId xmlns:p14="http://schemas.microsoft.com/office/powerpoint/2010/main" val="24486473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Other Than Full And Open Competition (FAR 6)</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nSpc>
                <a:spcPct val="100000"/>
              </a:lnSpc>
              <a:buNone/>
            </a:pPr>
            <a:r>
              <a:rPr lang="en-US" sz="1600" dirty="0"/>
              <a:t>Full and open competition need not be provided when a statute expressly authorizes or requires that the acquisition be made through another agency or from a specified source, or the agency's need is for a brand name commercial item for authorized resale (such as the commissary).  </a:t>
            </a:r>
          </a:p>
          <a:p>
            <a:pPr marL="0" indent="0">
              <a:lnSpc>
                <a:spcPct val="100000"/>
              </a:lnSpc>
              <a:buNone/>
            </a:pPr>
            <a:r>
              <a:rPr lang="en-US" sz="1600" dirty="0"/>
              <a:t>This authority may be used when statutes, such as the following, expressly authorize or require that acquisition be made from a specified source or through another agency:</a:t>
            </a:r>
          </a:p>
          <a:p>
            <a:pPr marL="347663" indent="-228600">
              <a:lnSpc>
                <a:spcPct val="100000"/>
              </a:lnSpc>
              <a:buFont typeface="Arial" panose="020B0604020202020204" pitchFamily="34" charset="0"/>
              <a:buChar char="•"/>
            </a:pPr>
            <a:r>
              <a:rPr lang="en-US" sz="1400" dirty="0"/>
              <a:t>Federal Prison Industries (UNICOR)</a:t>
            </a:r>
          </a:p>
          <a:p>
            <a:pPr marL="347663" indent="-228600">
              <a:lnSpc>
                <a:spcPct val="100000"/>
              </a:lnSpc>
              <a:buFont typeface="Arial" panose="020B0604020202020204" pitchFamily="34" charset="0"/>
              <a:buChar char="•"/>
            </a:pPr>
            <a:r>
              <a:rPr lang="en-US" sz="1400" dirty="0"/>
              <a:t>Qualified nonprofit agencies for the blind or other severely disabled.</a:t>
            </a:r>
          </a:p>
          <a:p>
            <a:pPr marL="347663" indent="-228600">
              <a:lnSpc>
                <a:spcPct val="100000"/>
              </a:lnSpc>
              <a:buFont typeface="Arial" panose="020B0604020202020204" pitchFamily="34" charset="0"/>
              <a:buChar char="•"/>
            </a:pPr>
            <a:r>
              <a:rPr lang="en-US" sz="1400" dirty="0"/>
              <a:t>Government Printing and Binding.</a:t>
            </a:r>
          </a:p>
          <a:p>
            <a:pPr marL="347663" indent="-228600">
              <a:lnSpc>
                <a:spcPct val="100000"/>
              </a:lnSpc>
              <a:buFont typeface="Arial" panose="020B0604020202020204" pitchFamily="34" charset="0"/>
              <a:buChar char="•"/>
            </a:pPr>
            <a:r>
              <a:rPr lang="en-US" sz="1400" dirty="0"/>
              <a:t>Sole source awards under the 8(a) Program.</a:t>
            </a:r>
          </a:p>
          <a:p>
            <a:pPr marL="347663" indent="-228600">
              <a:lnSpc>
                <a:spcPct val="100000"/>
              </a:lnSpc>
              <a:buFont typeface="Arial" panose="020B0604020202020204" pitchFamily="34" charset="0"/>
              <a:buChar char="•"/>
            </a:pPr>
            <a:r>
              <a:rPr lang="en-US" sz="1400" dirty="0"/>
              <a:t>Sole source awards under the HUBZone Act.</a:t>
            </a:r>
          </a:p>
          <a:p>
            <a:pPr marL="347663" indent="-228600">
              <a:lnSpc>
                <a:spcPct val="100000"/>
              </a:lnSpc>
              <a:buFont typeface="Arial" panose="020B0604020202020204" pitchFamily="34" charset="0"/>
              <a:buChar char="•"/>
            </a:pPr>
            <a:r>
              <a:rPr lang="en-US" sz="1400" dirty="0"/>
              <a:t>Sole source awards under the Veterans Benefits Act of 2003. </a:t>
            </a:r>
          </a:p>
          <a:p>
            <a:pPr marL="347663" indent="-228600">
              <a:lnSpc>
                <a:spcPct val="100000"/>
              </a:lnSpc>
              <a:buFont typeface="Arial" panose="020B0604020202020204" pitchFamily="34" charset="0"/>
              <a:buChar char="•"/>
            </a:pPr>
            <a:r>
              <a:rPr lang="en-US" sz="1400" dirty="0"/>
              <a:t>Sole source awards under the WOSB Program.</a:t>
            </a:r>
          </a:p>
        </p:txBody>
      </p:sp>
    </p:spTree>
    <p:extLst>
      <p:ext uri="{BB962C8B-B14F-4D97-AF65-F5344CB8AC3E}">
        <p14:creationId xmlns:p14="http://schemas.microsoft.com/office/powerpoint/2010/main" val="39222394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Introduction</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a:bodyPr>
          <a:lstStyle/>
          <a:p>
            <a:pPr marL="568325" indent="-452438">
              <a:buFont typeface="+mj-lt"/>
              <a:buAutoNum type="arabicPeriod"/>
            </a:pPr>
            <a:r>
              <a:rPr lang="en-US" sz="2400" dirty="0"/>
              <a:t>Safety / Housekeeping.</a:t>
            </a:r>
          </a:p>
          <a:p>
            <a:pPr marL="568325" indent="-452438">
              <a:buFont typeface="+mj-lt"/>
              <a:buAutoNum type="arabicPeriod"/>
            </a:pPr>
            <a:r>
              <a:rPr lang="en-US" sz="2400" dirty="0"/>
              <a:t>Who we are.</a:t>
            </a:r>
          </a:p>
          <a:p>
            <a:pPr marL="568325" indent="-452438">
              <a:buFont typeface="+mj-lt"/>
              <a:buAutoNum type="arabicPeriod"/>
            </a:pPr>
            <a:r>
              <a:rPr lang="en-US" sz="2400" dirty="0"/>
              <a:t>Training Objectives.</a:t>
            </a:r>
          </a:p>
          <a:p>
            <a:pPr marL="568325" indent="-452438">
              <a:buFont typeface="+mj-lt"/>
              <a:buAutoNum type="arabicPeriod"/>
            </a:pPr>
            <a:r>
              <a:rPr lang="en-US" sz="2400" dirty="0"/>
              <a:t>Class Schedule.</a:t>
            </a:r>
          </a:p>
          <a:p>
            <a:pPr marL="568325" indent="-452438">
              <a:buFont typeface="+mj-lt"/>
              <a:buAutoNum type="arabicPeriod"/>
            </a:pPr>
            <a:r>
              <a:rPr lang="en-US" sz="2400" dirty="0"/>
              <a:t>Training Overview.</a:t>
            </a:r>
          </a:p>
        </p:txBody>
      </p:sp>
    </p:spTree>
    <p:extLst>
      <p:ext uri="{BB962C8B-B14F-4D97-AF65-F5344CB8AC3E}">
        <p14:creationId xmlns:p14="http://schemas.microsoft.com/office/powerpoint/2010/main" val="31841768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fontScale="90000"/>
          </a:bodyPr>
          <a:lstStyle/>
          <a:p>
            <a:pPr>
              <a:lnSpc>
                <a:spcPct val="120000"/>
              </a:lnSpc>
              <a:spcBef>
                <a:spcPts val="0"/>
              </a:spcBef>
              <a:spcAft>
                <a:spcPts val="600"/>
              </a:spcAft>
            </a:pPr>
            <a:r>
              <a:rPr lang="en-US" sz="4000" dirty="0"/>
              <a:t>Required Sources of Supplies and Services (FAR Part 8)</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nSpc>
                <a:spcPct val="120000"/>
              </a:lnSpc>
              <a:spcBef>
                <a:spcPts val="0"/>
              </a:spcBef>
              <a:spcAft>
                <a:spcPts val="600"/>
              </a:spcAft>
              <a:buNone/>
            </a:pPr>
            <a:r>
              <a:rPr lang="en-US" sz="2200" dirty="0"/>
              <a:t>Federal Agencies shall satisfy requirements for supplies and services from or through the mandatory Government sources (in descending order of priority):</a:t>
            </a:r>
          </a:p>
          <a:p>
            <a:pPr marL="0" indent="0">
              <a:lnSpc>
                <a:spcPct val="120000"/>
              </a:lnSpc>
              <a:spcBef>
                <a:spcPts val="0"/>
              </a:spcBef>
              <a:spcAft>
                <a:spcPts val="600"/>
              </a:spcAft>
              <a:buNone/>
            </a:pPr>
            <a:r>
              <a:rPr lang="en-US" sz="2200" dirty="0"/>
              <a:t>Supplies. </a:t>
            </a:r>
          </a:p>
          <a:p>
            <a:pPr marL="228600" indent="-228600">
              <a:lnSpc>
                <a:spcPct val="120000"/>
              </a:lnSpc>
              <a:spcBef>
                <a:spcPts val="0"/>
              </a:spcBef>
              <a:spcAft>
                <a:spcPts val="600"/>
              </a:spcAft>
              <a:buFont typeface="Arial" panose="020B0604020202020204" pitchFamily="34" charset="0"/>
              <a:buChar char="•"/>
            </a:pPr>
            <a:r>
              <a:rPr lang="en-US" sz="1800" dirty="0"/>
              <a:t>Inventories of the requiring agency.</a:t>
            </a:r>
          </a:p>
          <a:p>
            <a:pPr marL="228600" indent="-228600">
              <a:lnSpc>
                <a:spcPct val="120000"/>
              </a:lnSpc>
              <a:spcBef>
                <a:spcPts val="0"/>
              </a:spcBef>
              <a:spcAft>
                <a:spcPts val="600"/>
              </a:spcAft>
              <a:buFont typeface="Arial" panose="020B0604020202020204" pitchFamily="34" charset="0"/>
              <a:buChar char="•"/>
            </a:pPr>
            <a:r>
              <a:rPr lang="en-US" sz="1800" dirty="0"/>
              <a:t>Excess from other agencies (FAR 8.1).</a:t>
            </a:r>
          </a:p>
          <a:p>
            <a:pPr marL="228600" indent="-228600">
              <a:lnSpc>
                <a:spcPct val="120000"/>
              </a:lnSpc>
              <a:spcBef>
                <a:spcPts val="0"/>
              </a:spcBef>
              <a:spcAft>
                <a:spcPts val="600"/>
              </a:spcAft>
              <a:buFont typeface="Arial" panose="020B0604020202020204" pitchFamily="34" charset="0"/>
              <a:buChar char="•"/>
            </a:pPr>
            <a:r>
              <a:rPr lang="en-US" sz="1800" dirty="0"/>
              <a:t>Federal Prison Industries, Inc. or FPI (FAR 8.6).</a:t>
            </a:r>
          </a:p>
          <a:p>
            <a:pPr marL="228600" indent="-228600">
              <a:lnSpc>
                <a:spcPct val="120000"/>
              </a:lnSpc>
              <a:spcBef>
                <a:spcPts val="0"/>
              </a:spcBef>
              <a:spcAft>
                <a:spcPts val="600"/>
              </a:spcAft>
              <a:buFont typeface="Arial" panose="020B0604020202020204" pitchFamily="34" charset="0"/>
              <a:buChar char="•"/>
            </a:pPr>
            <a:r>
              <a:rPr lang="en-US" sz="1800" dirty="0"/>
              <a:t>Supplies that are on the Procurement List maintained by the Committee for Purchase From People Who Are Blind or Severely Disabled or NIB-NISH – National Industries of the Blind / Severely Handicapped (FAR 8.7).</a:t>
            </a:r>
          </a:p>
          <a:p>
            <a:pPr marL="228600" indent="-228600">
              <a:lnSpc>
                <a:spcPct val="120000"/>
              </a:lnSpc>
              <a:spcBef>
                <a:spcPts val="0"/>
              </a:spcBef>
              <a:spcAft>
                <a:spcPts val="600"/>
              </a:spcAft>
              <a:buFont typeface="Arial" panose="020B0604020202020204" pitchFamily="34" charset="0"/>
              <a:buChar char="•"/>
            </a:pPr>
            <a:r>
              <a:rPr lang="en-US" sz="1800" dirty="0"/>
              <a:t>Wholesale supply sources, such as stock programs of The General Services Administration (see 41 CFR 101-26.3), The Defense Logistics Agency (see 41 CFR 101-26.6), The Department of Veterans Affairs (see 41 CFR 101-26.704) and Military inventory control points.</a:t>
            </a:r>
          </a:p>
        </p:txBody>
      </p:sp>
    </p:spTree>
    <p:extLst>
      <p:ext uri="{BB962C8B-B14F-4D97-AF65-F5344CB8AC3E}">
        <p14:creationId xmlns:p14="http://schemas.microsoft.com/office/powerpoint/2010/main" val="377461617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fontScale="90000"/>
          </a:bodyPr>
          <a:lstStyle/>
          <a:p>
            <a:pPr>
              <a:lnSpc>
                <a:spcPct val="120000"/>
              </a:lnSpc>
              <a:spcBef>
                <a:spcPts val="0"/>
              </a:spcBef>
              <a:spcAft>
                <a:spcPts val="600"/>
              </a:spcAft>
            </a:pPr>
            <a:r>
              <a:rPr lang="en-US" sz="4000" dirty="0"/>
              <a:t>Required Sources of Supplies and Services (FAR Part 8)</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gn="just">
              <a:lnSpc>
                <a:spcPct val="120000"/>
              </a:lnSpc>
              <a:spcBef>
                <a:spcPts val="0"/>
              </a:spcBef>
              <a:spcAft>
                <a:spcPts val="600"/>
              </a:spcAft>
              <a:buNone/>
            </a:pPr>
            <a:r>
              <a:rPr lang="en-US" dirty="0"/>
              <a:t>Services. </a:t>
            </a:r>
          </a:p>
          <a:p>
            <a:pPr marL="347663" indent="-228600" algn="just">
              <a:lnSpc>
                <a:spcPct val="120000"/>
              </a:lnSpc>
              <a:spcBef>
                <a:spcPts val="0"/>
              </a:spcBef>
              <a:spcAft>
                <a:spcPts val="600"/>
              </a:spcAft>
              <a:buFont typeface="Arial" panose="020B0604020202020204" pitchFamily="34" charset="0"/>
              <a:buChar char="•"/>
            </a:pPr>
            <a:r>
              <a:rPr lang="en-US" sz="1800" dirty="0"/>
              <a:t>Services that are on the Procurement List maintained by the Committee for Purchase From People Who Are Blind or Severely Disabled (FAR 8.7).</a:t>
            </a:r>
          </a:p>
          <a:p>
            <a:pPr marL="0" indent="0" algn="just">
              <a:lnSpc>
                <a:spcPct val="120000"/>
              </a:lnSpc>
              <a:spcBef>
                <a:spcPts val="0"/>
              </a:spcBef>
              <a:spcAft>
                <a:spcPts val="600"/>
              </a:spcAft>
              <a:buNone/>
            </a:pPr>
            <a:r>
              <a:rPr lang="en-US" dirty="0"/>
              <a:t>Sources other than those listed may be used as prescribed in – </a:t>
            </a:r>
          </a:p>
          <a:p>
            <a:pPr marL="347663" indent="-228600" algn="just">
              <a:lnSpc>
                <a:spcPct val="120000"/>
              </a:lnSpc>
              <a:spcBef>
                <a:spcPts val="0"/>
              </a:spcBef>
              <a:spcAft>
                <a:spcPts val="600"/>
              </a:spcAft>
              <a:buFont typeface="Arial" panose="020B0604020202020204" pitchFamily="34" charset="0"/>
              <a:buChar char="•"/>
            </a:pPr>
            <a:r>
              <a:rPr lang="en-US" sz="1800" dirty="0"/>
              <a:t>41 CFR 101-26.301 (GSA Stock Items)</a:t>
            </a:r>
          </a:p>
          <a:p>
            <a:pPr marL="347663" indent="-228600" algn="just">
              <a:lnSpc>
                <a:spcPct val="120000"/>
              </a:lnSpc>
              <a:spcBef>
                <a:spcPts val="0"/>
              </a:spcBef>
              <a:spcAft>
                <a:spcPts val="600"/>
              </a:spcAft>
              <a:buFont typeface="Arial" panose="020B0604020202020204" pitchFamily="34" charset="0"/>
              <a:buChar char="•"/>
            </a:pPr>
            <a:r>
              <a:rPr lang="en-US" sz="1800" dirty="0"/>
              <a:t>FAR 6.302-2 (unusual and compelling urgency)</a:t>
            </a:r>
          </a:p>
          <a:p>
            <a:pPr marL="347663" indent="-228600" algn="just">
              <a:lnSpc>
                <a:spcPct val="120000"/>
              </a:lnSpc>
              <a:spcBef>
                <a:spcPts val="0"/>
              </a:spcBef>
              <a:spcAft>
                <a:spcPts val="600"/>
              </a:spcAft>
              <a:buFont typeface="Arial" panose="020B0604020202020204" pitchFamily="34" charset="0"/>
              <a:buChar char="•"/>
            </a:pPr>
            <a:r>
              <a:rPr lang="en-US" sz="1800" dirty="0"/>
              <a:t>41 CFR 101-25.101-5 (local supply purchase) </a:t>
            </a:r>
          </a:p>
          <a:p>
            <a:pPr marL="0" indent="0" algn="just">
              <a:lnSpc>
                <a:spcPct val="120000"/>
              </a:lnSpc>
              <a:spcBef>
                <a:spcPts val="0"/>
              </a:spcBef>
              <a:spcAft>
                <a:spcPts val="600"/>
              </a:spcAft>
              <a:buNone/>
            </a:pPr>
            <a:r>
              <a:rPr lang="en-US" sz="1700" dirty="0"/>
              <a:t>Note: The statutory obligation for Government agencies to satisfy their requirements for supplies or services available from the Committee for Purchase From People Who Are Blind or Severely Disabled </a:t>
            </a:r>
            <a:r>
              <a:rPr lang="en-US" sz="1700" i="1" dirty="0"/>
              <a:t>also applies when contractors purchase the supplies or services for Government use</a:t>
            </a:r>
            <a:r>
              <a:rPr lang="en-US" sz="1700" dirty="0"/>
              <a:t>.</a:t>
            </a:r>
          </a:p>
        </p:txBody>
      </p:sp>
    </p:spTree>
    <p:extLst>
      <p:ext uri="{BB962C8B-B14F-4D97-AF65-F5344CB8AC3E}">
        <p14:creationId xmlns:p14="http://schemas.microsoft.com/office/powerpoint/2010/main" val="3193080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4000" dirty="0"/>
              <a:t>GSA Stock Items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10000"/>
          </a:bodyPr>
          <a:lstStyle/>
          <a:p>
            <a:pPr marL="0" indent="0">
              <a:lnSpc>
                <a:spcPct val="120000"/>
              </a:lnSpc>
              <a:spcBef>
                <a:spcPts val="0"/>
              </a:spcBef>
              <a:spcAft>
                <a:spcPts val="600"/>
              </a:spcAft>
              <a:buNone/>
            </a:pPr>
            <a:r>
              <a:rPr lang="en-US" sz="1800" dirty="0"/>
              <a:t>All executive agencies within the United States shall requisition GSA stock items in accordance with the following:</a:t>
            </a:r>
          </a:p>
          <a:p>
            <a:pPr marL="457200" indent="-287338" algn="just">
              <a:lnSpc>
                <a:spcPct val="120000"/>
              </a:lnSpc>
              <a:spcBef>
                <a:spcPts val="0"/>
              </a:spcBef>
              <a:spcAft>
                <a:spcPts val="600"/>
              </a:spcAft>
              <a:buFont typeface="+mj-lt"/>
              <a:buAutoNum type="alphaLcParenR"/>
            </a:pPr>
            <a:r>
              <a:rPr lang="en-US" sz="1600" dirty="0"/>
              <a:t>When the requirement is Standard / Optional Forms, an item produced by the Federal Prison Industries, Inc. (FPI), or an item listed in the procurement list published by the Committee for Purchase from the Blind and Other Severely Handicapped (NIB-NISH), the dollar thresholds and language indicated in paragraph (b) are not applicable. </a:t>
            </a:r>
          </a:p>
          <a:p>
            <a:pPr marL="457200" indent="-287338" algn="just">
              <a:lnSpc>
                <a:spcPct val="120000"/>
              </a:lnSpc>
              <a:spcBef>
                <a:spcPts val="0"/>
              </a:spcBef>
              <a:spcAft>
                <a:spcPts val="600"/>
              </a:spcAft>
              <a:buFont typeface="+mj-lt"/>
              <a:buAutoNum type="alphaLcParenR"/>
            </a:pPr>
            <a:r>
              <a:rPr lang="en-US" sz="1600" dirty="0"/>
              <a:t>GSA will process all requisitions for stock items, regardless of total line item value, from activities electing to purchase from GSA. If an agency determines that alternative sources are more favorable, the following guidelines shall apply. </a:t>
            </a:r>
          </a:p>
          <a:p>
            <a:pPr marL="685800" lvl="2" indent="-228600" algn="just">
              <a:lnSpc>
                <a:spcPct val="120000"/>
              </a:lnSpc>
              <a:spcBef>
                <a:spcPts val="0"/>
              </a:spcBef>
              <a:spcAft>
                <a:spcPts val="600"/>
              </a:spcAft>
              <a:buSzPct val="100000"/>
              <a:buFont typeface="Arial" panose="020B0604020202020204" pitchFamily="34" charset="0"/>
              <a:buChar char="•"/>
            </a:pPr>
            <a:r>
              <a:rPr lang="en-US" dirty="0"/>
              <a:t>When the total value of the line item requirement is less than $100, procurement from other sources is authorized.</a:t>
            </a:r>
          </a:p>
          <a:p>
            <a:pPr marL="685800" lvl="2" indent="-228600" algn="just">
              <a:lnSpc>
                <a:spcPct val="120000"/>
              </a:lnSpc>
              <a:spcBef>
                <a:spcPts val="0"/>
              </a:spcBef>
              <a:spcAft>
                <a:spcPts val="600"/>
              </a:spcAft>
              <a:buSzPct val="100000"/>
              <a:buFont typeface="Arial" panose="020B0604020202020204" pitchFamily="34" charset="0"/>
              <a:buChar char="•"/>
            </a:pPr>
            <a:r>
              <a:rPr lang="en-US" dirty="0"/>
              <a:t>When the total value of the line item requirement is more than $100 but less than $5,000, procurement from other sources is authorized provided a written justification is prepared.</a:t>
            </a:r>
          </a:p>
          <a:p>
            <a:pPr marL="685800" lvl="2" indent="-228600" algn="just">
              <a:lnSpc>
                <a:spcPct val="120000"/>
              </a:lnSpc>
              <a:spcBef>
                <a:spcPts val="0"/>
              </a:spcBef>
              <a:spcAft>
                <a:spcPts val="600"/>
              </a:spcAft>
              <a:buSzPct val="100000"/>
              <a:buFont typeface="Arial" panose="020B0604020202020204" pitchFamily="34" charset="0"/>
              <a:buChar char="•"/>
            </a:pPr>
            <a:r>
              <a:rPr lang="en-US" dirty="0"/>
              <a:t>For total line item requirements of $5,000 or more, agencies shall submit a requisition to GSA unless a waiver has been approved by GSA (41 CFR 101-26.100-2).</a:t>
            </a:r>
          </a:p>
          <a:p>
            <a:pPr marL="685800" lvl="1" indent="-228600" algn="just">
              <a:lnSpc>
                <a:spcPct val="120000"/>
              </a:lnSpc>
              <a:spcBef>
                <a:spcPts val="0"/>
              </a:spcBef>
              <a:spcAft>
                <a:spcPts val="600"/>
              </a:spcAft>
              <a:buFont typeface="Arial" panose="020B0604020202020204" pitchFamily="34" charset="0"/>
              <a:buChar char="•"/>
            </a:pPr>
            <a:r>
              <a:rPr lang="en-US" sz="1400" dirty="0"/>
              <a:t>Notes – FPI/NIB-NISH items stocked by GSA are marked with an asterisk in the GSA Supply Catalog NSN index. Price alone of an item without other substantive consideration will not be considered as sufficient justification to use alternative sources. Agencies shall not divide requisitions to avoid higher threshold documentation requirements. Agencies shall reimburse GSA for any cost arising out of breach of a GSA contract, where sufficient justification is not documented in their procurement files.</a:t>
            </a:r>
          </a:p>
        </p:txBody>
      </p:sp>
    </p:spTree>
    <p:extLst>
      <p:ext uri="{BB962C8B-B14F-4D97-AF65-F5344CB8AC3E}">
        <p14:creationId xmlns:p14="http://schemas.microsoft.com/office/powerpoint/2010/main" val="12685127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Other Mandatory Sources (FAR 8)</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lnSpcReduction="10000"/>
          </a:bodyPr>
          <a:lstStyle/>
          <a:p>
            <a:pPr marL="0" indent="0" algn="just">
              <a:lnSpc>
                <a:spcPct val="120000"/>
              </a:lnSpc>
              <a:buNone/>
            </a:pPr>
            <a:r>
              <a:rPr lang="en-US" sz="2600" dirty="0"/>
              <a:t>Agencies shall satisfy requirements for the following supplies or services from or through specified sources, as applicable:</a:t>
            </a:r>
          </a:p>
          <a:p>
            <a:pPr marL="347663" indent="-228600" algn="just">
              <a:lnSpc>
                <a:spcPct val="120000"/>
              </a:lnSpc>
              <a:buFont typeface="Arial" panose="020B0604020202020204" pitchFamily="34" charset="0"/>
              <a:buChar char="•"/>
            </a:pPr>
            <a:r>
              <a:rPr lang="en-US" dirty="0"/>
              <a:t>Public utility services (FAR 41).</a:t>
            </a:r>
          </a:p>
          <a:p>
            <a:pPr marL="347663" indent="-228600" algn="just">
              <a:lnSpc>
                <a:spcPct val="120000"/>
              </a:lnSpc>
              <a:buFont typeface="Arial" panose="020B0604020202020204" pitchFamily="34" charset="0"/>
              <a:buChar char="•"/>
            </a:pPr>
            <a:r>
              <a:rPr lang="en-US" dirty="0"/>
              <a:t>Printing and related supplies (FAR 8.8).</a:t>
            </a:r>
          </a:p>
          <a:p>
            <a:pPr marL="347663" indent="-228600" algn="just">
              <a:lnSpc>
                <a:spcPct val="120000"/>
              </a:lnSpc>
              <a:buFont typeface="Arial" panose="020B0604020202020204" pitchFamily="34" charset="0"/>
              <a:buChar char="•"/>
            </a:pPr>
            <a:r>
              <a:rPr lang="en-US" dirty="0"/>
              <a:t>Leased motor vehicles (FAR 8.11).</a:t>
            </a:r>
          </a:p>
          <a:p>
            <a:pPr marL="347663" indent="-228600" algn="just">
              <a:lnSpc>
                <a:spcPct val="120000"/>
              </a:lnSpc>
              <a:buFont typeface="Arial" panose="020B0604020202020204" pitchFamily="34" charset="0"/>
              <a:buChar char="•"/>
            </a:pPr>
            <a:r>
              <a:rPr lang="en-US" dirty="0"/>
              <a:t>Strategic and critical materials (e.g., metals and ores) from inventories exceeding Defense National Stockpile requirements.</a:t>
            </a:r>
          </a:p>
          <a:p>
            <a:pPr marL="347663" indent="-228600" algn="just">
              <a:lnSpc>
                <a:spcPct val="120000"/>
              </a:lnSpc>
              <a:buFont typeface="Arial" panose="020B0604020202020204" pitchFamily="34" charset="0"/>
              <a:buChar char="•"/>
            </a:pPr>
            <a:r>
              <a:rPr lang="en-US" dirty="0"/>
              <a:t>Helium (FAR 8.5—Acquisition of Helium).</a:t>
            </a:r>
          </a:p>
        </p:txBody>
      </p:sp>
    </p:spTree>
    <p:extLst>
      <p:ext uri="{BB962C8B-B14F-4D97-AF65-F5344CB8AC3E}">
        <p14:creationId xmlns:p14="http://schemas.microsoft.com/office/powerpoint/2010/main" val="28551770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Other Sources (FAR 8)</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10000"/>
          </a:bodyPr>
          <a:lstStyle/>
          <a:p>
            <a:pPr marL="0" indent="0" algn="just">
              <a:lnSpc>
                <a:spcPct val="120000"/>
              </a:lnSpc>
              <a:buNone/>
            </a:pPr>
            <a:r>
              <a:rPr lang="en-US" sz="1800" dirty="0"/>
              <a:t>If an agency is unable to satisfy requirements for supplies and services from the mandatory sources listed in FAR 8.002 and 8.003, agencies are encouraged to consider satisfying requirements from or through the non-mandatory sources for supplies and services before considering commercial sources. </a:t>
            </a:r>
          </a:p>
          <a:p>
            <a:pPr marL="0" indent="0" algn="just">
              <a:lnSpc>
                <a:spcPct val="120000"/>
              </a:lnSpc>
              <a:buNone/>
            </a:pPr>
            <a:r>
              <a:rPr lang="en-US" sz="1800" dirty="0"/>
              <a:t>When satisfying requirements from non-mandatory sources, agencies should refer to FAR 7.105(b) and FAR 19 regarding small business, veteran-owned small business, service-disabled veteran-owned small business, HUBZone small business, small disadvantaged business (including 8(a) participants), and women-owned small business concerns.</a:t>
            </a:r>
          </a:p>
          <a:p>
            <a:pPr marL="347663" indent="-228600" algn="just">
              <a:lnSpc>
                <a:spcPct val="120000"/>
              </a:lnSpc>
              <a:buFont typeface="Arial" panose="020B0604020202020204" pitchFamily="34" charset="0"/>
              <a:buChar char="•"/>
            </a:pPr>
            <a:r>
              <a:rPr lang="en-US" sz="1800" dirty="0"/>
              <a:t>Supplies. Federal Supply Schedules, Governmentwide acquisition contracts, multi-agency contracts, and any other procurement instruments intended for use by multiple agencies, including blanket purchase agreements (BPAs) under Federal Supply Schedule contracts (see also FAR 5.601).</a:t>
            </a:r>
          </a:p>
          <a:p>
            <a:pPr marL="347663" indent="-228600" algn="just">
              <a:lnSpc>
                <a:spcPct val="120000"/>
              </a:lnSpc>
              <a:buFont typeface="Arial" panose="020B0604020202020204" pitchFamily="34" charset="0"/>
              <a:buChar char="•"/>
            </a:pPr>
            <a:r>
              <a:rPr lang="en-US" sz="1800" dirty="0"/>
              <a:t>Services. Agencies are encouraged to consider Federal Prison Industries, Inc. in addition to the sources listed above (see FAR 8.6).</a:t>
            </a:r>
          </a:p>
          <a:p>
            <a:pPr marL="347663" indent="-228600" algn="just">
              <a:lnSpc>
                <a:spcPct val="120000"/>
              </a:lnSpc>
              <a:buFont typeface="Arial" panose="020B0604020202020204" pitchFamily="34" charset="0"/>
              <a:buChar char="•"/>
            </a:pPr>
            <a:r>
              <a:rPr lang="en-US" sz="1800" dirty="0"/>
              <a:t>Commercial sources (including educational and non-profit institutions) in the open market.</a:t>
            </a:r>
          </a:p>
        </p:txBody>
      </p:sp>
    </p:spTree>
    <p:extLst>
      <p:ext uri="{BB962C8B-B14F-4D97-AF65-F5344CB8AC3E}">
        <p14:creationId xmlns:p14="http://schemas.microsoft.com/office/powerpoint/2010/main" val="30128417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Sealed Bidding (FAR 14)</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0000" lnSpcReduction="20000"/>
          </a:bodyPr>
          <a:lstStyle/>
          <a:p>
            <a:pPr marL="0" indent="0">
              <a:lnSpc>
                <a:spcPct val="120000"/>
              </a:lnSpc>
              <a:spcBef>
                <a:spcPts val="0"/>
              </a:spcBef>
              <a:spcAft>
                <a:spcPts val="600"/>
              </a:spcAft>
              <a:buNone/>
            </a:pPr>
            <a:r>
              <a:rPr lang="en-US" sz="2400" dirty="0"/>
              <a:t>Sealed bidding is a method of contracting that employs competitive bids, public opening of bids, and awards. The following steps are involved:</a:t>
            </a:r>
          </a:p>
          <a:p>
            <a:pPr marL="347663" indent="-228600">
              <a:lnSpc>
                <a:spcPct val="120000"/>
              </a:lnSpc>
              <a:spcBef>
                <a:spcPts val="0"/>
              </a:spcBef>
              <a:spcAft>
                <a:spcPts val="600"/>
              </a:spcAft>
              <a:buFont typeface="Arial" panose="020B0604020202020204" pitchFamily="34" charset="0"/>
              <a:buChar char="•"/>
            </a:pPr>
            <a:r>
              <a:rPr lang="en-US" sz="2400" dirty="0"/>
              <a:t>Preparation of invitations for bids. Invitations must describe the requirements of the Government clearly, accurately, and completely.</a:t>
            </a:r>
          </a:p>
          <a:p>
            <a:pPr marL="347663" indent="-228600">
              <a:lnSpc>
                <a:spcPct val="120000"/>
              </a:lnSpc>
              <a:spcBef>
                <a:spcPts val="0"/>
              </a:spcBef>
              <a:spcAft>
                <a:spcPts val="600"/>
              </a:spcAft>
              <a:buFont typeface="Arial" panose="020B0604020202020204" pitchFamily="34" charset="0"/>
              <a:buChar char="•"/>
            </a:pPr>
            <a:r>
              <a:rPr lang="en-US" sz="2400" dirty="0"/>
              <a:t>Publicizing the invitation for bids. Invitations must be publicized through distribution to prospective bidders, posting in public places, and such other means as may be appropriate.</a:t>
            </a:r>
          </a:p>
          <a:p>
            <a:pPr marL="347663" indent="-228600">
              <a:lnSpc>
                <a:spcPct val="120000"/>
              </a:lnSpc>
              <a:spcBef>
                <a:spcPts val="0"/>
              </a:spcBef>
              <a:spcAft>
                <a:spcPts val="600"/>
              </a:spcAft>
              <a:buFont typeface="Arial" panose="020B0604020202020204" pitchFamily="34" charset="0"/>
              <a:buChar char="•"/>
            </a:pPr>
            <a:r>
              <a:rPr lang="en-US" sz="2400" dirty="0"/>
              <a:t>Submission of bids. Bidders must submit sealed bids to be opened at the time and place stated in the solicitation for the public opening of bids.</a:t>
            </a:r>
          </a:p>
          <a:p>
            <a:pPr marL="347663" indent="-228600">
              <a:lnSpc>
                <a:spcPct val="120000"/>
              </a:lnSpc>
              <a:spcBef>
                <a:spcPts val="0"/>
              </a:spcBef>
              <a:spcAft>
                <a:spcPts val="600"/>
              </a:spcAft>
              <a:buFont typeface="Arial" panose="020B0604020202020204" pitchFamily="34" charset="0"/>
              <a:buChar char="•"/>
            </a:pPr>
            <a:r>
              <a:rPr lang="en-US" sz="2400" dirty="0"/>
              <a:t>Evaluation of bids. Bids shall be evaluated without discussions.</a:t>
            </a:r>
          </a:p>
          <a:p>
            <a:pPr marL="347663" indent="-228600">
              <a:lnSpc>
                <a:spcPct val="120000"/>
              </a:lnSpc>
              <a:spcBef>
                <a:spcPts val="0"/>
              </a:spcBef>
              <a:spcAft>
                <a:spcPts val="600"/>
              </a:spcAft>
              <a:buFont typeface="Arial" panose="020B0604020202020204" pitchFamily="34" charset="0"/>
              <a:buChar char="•"/>
            </a:pPr>
            <a:r>
              <a:rPr lang="en-US" sz="2400" dirty="0"/>
              <a:t>Contract award. After bids are publicly opened, an award will be made to that responsible bidder whose bid will be most advantageous to the Government, considering only price and the price-related factors included in the invitation.</a:t>
            </a:r>
          </a:p>
        </p:txBody>
      </p:sp>
    </p:spTree>
    <p:extLst>
      <p:ext uri="{BB962C8B-B14F-4D97-AF65-F5344CB8AC3E}">
        <p14:creationId xmlns:p14="http://schemas.microsoft.com/office/powerpoint/2010/main" val="33748361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Sealed Bidding (FAR 14)</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7500" lnSpcReduction="20000"/>
          </a:bodyPr>
          <a:lstStyle/>
          <a:p>
            <a:pPr marL="0" indent="0">
              <a:lnSpc>
                <a:spcPct val="120000"/>
              </a:lnSpc>
              <a:spcBef>
                <a:spcPts val="0"/>
              </a:spcBef>
              <a:spcAft>
                <a:spcPts val="600"/>
              </a:spcAft>
              <a:buNone/>
            </a:pPr>
            <a:r>
              <a:rPr lang="en-US" sz="2400" dirty="0"/>
              <a:t>Firm-fixed-price contracts shall be used when the method of contracting is sealed bidding, (fixed-price contracts with economic price adjustment clauses may be used if authorized).</a:t>
            </a:r>
          </a:p>
          <a:p>
            <a:pPr marL="0" indent="0">
              <a:lnSpc>
                <a:spcPct val="120000"/>
              </a:lnSpc>
              <a:spcBef>
                <a:spcPts val="0"/>
              </a:spcBef>
              <a:spcAft>
                <a:spcPts val="600"/>
              </a:spcAft>
              <a:buNone/>
            </a:pPr>
            <a:r>
              <a:rPr lang="en-US" sz="2400" dirty="0"/>
              <a:t>Contracting officers shall prepare invitations for bids and contracts using the uniform contract format to the maximum practicable extent however, it need not be used for acquisition of the following:</a:t>
            </a:r>
          </a:p>
          <a:p>
            <a:pPr marL="347663" indent="-228600">
              <a:lnSpc>
                <a:spcPct val="120000"/>
              </a:lnSpc>
              <a:spcBef>
                <a:spcPts val="0"/>
              </a:spcBef>
              <a:spcAft>
                <a:spcPts val="600"/>
              </a:spcAft>
              <a:buFont typeface="Arial" panose="020B0604020202020204" pitchFamily="34" charset="0"/>
              <a:buChar char="•"/>
            </a:pPr>
            <a:r>
              <a:rPr lang="en-US" sz="2100" dirty="0"/>
              <a:t>Construction.</a:t>
            </a:r>
          </a:p>
          <a:p>
            <a:pPr marL="347663" indent="-228600">
              <a:lnSpc>
                <a:spcPct val="120000"/>
              </a:lnSpc>
              <a:spcBef>
                <a:spcPts val="0"/>
              </a:spcBef>
              <a:spcAft>
                <a:spcPts val="600"/>
              </a:spcAft>
              <a:buFont typeface="Arial" panose="020B0604020202020204" pitchFamily="34" charset="0"/>
              <a:buChar char="•"/>
            </a:pPr>
            <a:r>
              <a:rPr lang="en-US" sz="2100" dirty="0"/>
              <a:t>Shipbuilding, ship overhaul, and ship repair.</a:t>
            </a:r>
          </a:p>
          <a:p>
            <a:pPr marL="347663" indent="-228600">
              <a:lnSpc>
                <a:spcPct val="120000"/>
              </a:lnSpc>
              <a:spcBef>
                <a:spcPts val="0"/>
              </a:spcBef>
              <a:spcAft>
                <a:spcPts val="600"/>
              </a:spcAft>
              <a:buFont typeface="Arial" panose="020B0604020202020204" pitchFamily="34" charset="0"/>
              <a:buChar char="•"/>
            </a:pPr>
            <a:r>
              <a:rPr lang="en-US" sz="2100" dirty="0"/>
              <a:t>Subsistence items.</a:t>
            </a:r>
          </a:p>
          <a:p>
            <a:pPr marL="347663" indent="-228600">
              <a:lnSpc>
                <a:spcPct val="120000"/>
              </a:lnSpc>
              <a:spcBef>
                <a:spcPts val="0"/>
              </a:spcBef>
              <a:spcAft>
                <a:spcPts val="600"/>
              </a:spcAft>
              <a:buFont typeface="Arial" panose="020B0604020202020204" pitchFamily="34" charset="0"/>
              <a:buChar char="•"/>
            </a:pPr>
            <a:r>
              <a:rPr lang="en-US" sz="2100" dirty="0"/>
              <a:t>Supplies or services requiring special contract forms that are inconsistent with the uniform contract format (cited in the FAR).</a:t>
            </a:r>
          </a:p>
          <a:p>
            <a:pPr marL="347663" indent="-228600">
              <a:lnSpc>
                <a:spcPct val="120000"/>
              </a:lnSpc>
              <a:spcBef>
                <a:spcPts val="0"/>
              </a:spcBef>
              <a:spcAft>
                <a:spcPts val="600"/>
              </a:spcAft>
              <a:buFont typeface="Arial" panose="020B0604020202020204" pitchFamily="34" charset="0"/>
              <a:buChar char="•"/>
            </a:pPr>
            <a:r>
              <a:rPr lang="en-US" sz="2100" dirty="0"/>
              <a:t>Firm-fixed-price or fixed-price with economic price adjustment acquisitions that use the simplified contract format.</a:t>
            </a:r>
          </a:p>
        </p:txBody>
      </p:sp>
    </p:spTree>
    <p:extLst>
      <p:ext uri="{BB962C8B-B14F-4D97-AF65-F5344CB8AC3E}">
        <p14:creationId xmlns:p14="http://schemas.microsoft.com/office/powerpoint/2010/main" val="77414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Uniform Contract Format</a:t>
            </a:r>
          </a:p>
        </p:txBody>
      </p:sp>
      <p:sp>
        <p:nvSpPr>
          <p:cNvPr id="8" name="Content Placeholder 7"/>
          <p:cNvSpPr>
            <a:spLocks noGrp="1"/>
          </p:cNvSpPr>
          <p:nvPr>
            <p:ph idx="1"/>
          </p:nvPr>
        </p:nvSpPr>
        <p:spPr/>
        <p:txBody>
          <a:bodyPr lIns="91440" tIns="91440" rIns="91440" bIns="91440">
            <a:normAutofit fontScale="70000" lnSpcReduction="20000"/>
          </a:bodyPr>
          <a:lstStyle/>
          <a:p>
            <a:pPr marL="0" indent="0" fontAlgn="ctr">
              <a:lnSpc>
                <a:spcPct val="120000"/>
              </a:lnSpc>
            </a:pPr>
            <a:r>
              <a:rPr lang="en-US" dirty="0"/>
              <a:t>Section	Title</a:t>
            </a:r>
          </a:p>
          <a:p>
            <a:pPr marL="0" indent="0" fontAlgn="ctr">
              <a:lnSpc>
                <a:spcPct val="120000"/>
              </a:lnSpc>
            </a:pPr>
            <a:r>
              <a:rPr lang="en-US" dirty="0"/>
              <a:t>Part I—The Schedule </a:t>
            </a:r>
          </a:p>
          <a:p>
            <a:pPr marL="0" indent="0" fontAlgn="ctr">
              <a:lnSpc>
                <a:spcPct val="120000"/>
              </a:lnSpc>
            </a:pPr>
            <a:r>
              <a:rPr lang="en-US" dirty="0"/>
              <a:t>A	Solicitation/contract form </a:t>
            </a:r>
          </a:p>
          <a:p>
            <a:pPr marL="0" indent="0" fontAlgn="ctr">
              <a:lnSpc>
                <a:spcPct val="120000"/>
              </a:lnSpc>
            </a:pPr>
            <a:r>
              <a:rPr lang="en-US" dirty="0"/>
              <a:t>B 	Supplies or services and prices </a:t>
            </a:r>
          </a:p>
          <a:p>
            <a:pPr marL="0" indent="0" fontAlgn="ctr">
              <a:lnSpc>
                <a:spcPct val="120000"/>
              </a:lnSpc>
            </a:pPr>
            <a:r>
              <a:rPr lang="en-US" dirty="0"/>
              <a:t>C 	Description/specifications </a:t>
            </a:r>
          </a:p>
          <a:p>
            <a:pPr marL="0" indent="0" fontAlgn="ctr">
              <a:lnSpc>
                <a:spcPct val="120000"/>
              </a:lnSpc>
            </a:pPr>
            <a:r>
              <a:rPr lang="en-US" dirty="0"/>
              <a:t>D 	Packaging and marking </a:t>
            </a:r>
          </a:p>
          <a:p>
            <a:pPr marL="0" indent="0" fontAlgn="ctr">
              <a:lnSpc>
                <a:spcPct val="120000"/>
              </a:lnSpc>
            </a:pPr>
            <a:r>
              <a:rPr lang="en-US" dirty="0"/>
              <a:t>E 	Inspection and acceptance </a:t>
            </a:r>
          </a:p>
          <a:p>
            <a:pPr marL="0" indent="0" fontAlgn="ctr">
              <a:lnSpc>
                <a:spcPct val="120000"/>
              </a:lnSpc>
            </a:pPr>
            <a:r>
              <a:rPr lang="en-US" dirty="0"/>
              <a:t>F	Deliveries or performance </a:t>
            </a:r>
          </a:p>
          <a:p>
            <a:pPr marL="0" indent="0" fontAlgn="ctr">
              <a:lnSpc>
                <a:spcPct val="120000"/>
              </a:lnSpc>
            </a:pPr>
            <a:r>
              <a:rPr lang="en-US" dirty="0"/>
              <a:t>G 	Contract administration data </a:t>
            </a:r>
          </a:p>
          <a:p>
            <a:pPr marL="0" indent="0" fontAlgn="ctr">
              <a:lnSpc>
                <a:spcPct val="120000"/>
              </a:lnSpc>
            </a:pPr>
            <a:r>
              <a:rPr lang="en-US" dirty="0"/>
              <a:t>H 	Special contract requirements </a:t>
            </a:r>
          </a:p>
        </p:txBody>
      </p:sp>
    </p:spTree>
    <p:extLst>
      <p:ext uri="{BB962C8B-B14F-4D97-AF65-F5344CB8AC3E}">
        <p14:creationId xmlns:p14="http://schemas.microsoft.com/office/powerpoint/2010/main" val="394562620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Uniform Contract Format</a:t>
            </a:r>
          </a:p>
        </p:txBody>
      </p:sp>
      <p:sp>
        <p:nvSpPr>
          <p:cNvPr id="8" name="Content Placeholder 7"/>
          <p:cNvSpPr>
            <a:spLocks noGrp="1"/>
          </p:cNvSpPr>
          <p:nvPr>
            <p:ph idx="1"/>
          </p:nvPr>
        </p:nvSpPr>
        <p:spPr/>
        <p:txBody>
          <a:bodyPr lIns="91440" tIns="91440" rIns="91440" bIns="91440">
            <a:normAutofit fontScale="85000" lnSpcReduction="20000"/>
          </a:bodyPr>
          <a:lstStyle/>
          <a:p>
            <a:pPr marL="0" indent="0" fontAlgn="ctr">
              <a:lnSpc>
                <a:spcPct val="120000"/>
              </a:lnSpc>
            </a:pPr>
            <a:r>
              <a:rPr lang="en-US" dirty="0"/>
              <a:t>Section	Title</a:t>
            </a:r>
          </a:p>
          <a:p>
            <a:pPr marL="0" indent="0" fontAlgn="ctr">
              <a:lnSpc>
                <a:spcPct val="120000"/>
              </a:lnSpc>
            </a:pPr>
            <a:r>
              <a:rPr lang="en-US" dirty="0"/>
              <a:t>Part II—Contract Clauses </a:t>
            </a:r>
          </a:p>
          <a:p>
            <a:pPr marL="0" indent="0" fontAlgn="ctr">
              <a:lnSpc>
                <a:spcPct val="120000"/>
              </a:lnSpc>
            </a:pPr>
            <a:r>
              <a:rPr lang="en-US" dirty="0"/>
              <a:t>I 	Contract clauses </a:t>
            </a:r>
          </a:p>
          <a:p>
            <a:pPr marL="0" indent="0" fontAlgn="ctr">
              <a:lnSpc>
                <a:spcPct val="120000"/>
              </a:lnSpc>
            </a:pPr>
            <a:r>
              <a:rPr lang="en-US" dirty="0"/>
              <a:t>Part III—List of Documents, Exhibits, and Other Attachments </a:t>
            </a:r>
          </a:p>
          <a:p>
            <a:pPr marL="0" indent="0" fontAlgn="ctr">
              <a:lnSpc>
                <a:spcPct val="120000"/>
              </a:lnSpc>
            </a:pPr>
            <a:r>
              <a:rPr lang="en-US" dirty="0"/>
              <a:t>J 	List of documents, exhibits, and other attachments </a:t>
            </a:r>
          </a:p>
          <a:p>
            <a:pPr marL="0" indent="0" fontAlgn="ctr">
              <a:lnSpc>
                <a:spcPct val="120000"/>
              </a:lnSpc>
            </a:pPr>
            <a:r>
              <a:rPr lang="en-US" dirty="0"/>
              <a:t>Part IV—Representations and Instructions </a:t>
            </a:r>
          </a:p>
          <a:p>
            <a:pPr marL="0" indent="0" fontAlgn="ctr">
              <a:lnSpc>
                <a:spcPct val="120000"/>
              </a:lnSpc>
            </a:pPr>
            <a:r>
              <a:rPr lang="en-US" dirty="0"/>
              <a:t>K 	Representations, certifications, and other statements of bidders </a:t>
            </a:r>
          </a:p>
          <a:p>
            <a:pPr marL="0" indent="0" fontAlgn="ctr">
              <a:lnSpc>
                <a:spcPct val="120000"/>
              </a:lnSpc>
            </a:pPr>
            <a:r>
              <a:rPr lang="en-US" dirty="0"/>
              <a:t>L 	Instructions, conditions, and notices to bidders </a:t>
            </a:r>
          </a:p>
          <a:p>
            <a:pPr marL="0" indent="0" fontAlgn="ctr">
              <a:lnSpc>
                <a:spcPct val="120000"/>
              </a:lnSpc>
            </a:pPr>
            <a:r>
              <a:rPr lang="en-US" dirty="0"/>
              <a:t>M 	Evaluation factors for award</a:t>
            </a:r>
          </a:p>
        </p:txBody>
      </p:sp>
    </p:spTree>
    <p:extLst>
      <p:ext uri="{BB962C8B-B14F-4D97-AF65-F5344CB8AC3E}">
        <p14:creationId xmlns:p14="http://schemas.microsoft.com/office/powerpoint/2010/main" val="206086611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10000"/>
          </a:bodyPr>
          <a:lstStyle/>
          <a:p>
            <a:pPr marL="0" indent="0" algn="just">
              <a:lnSpc>
                <a:spcPct val="120000"/>
              </a:lnSpc>
              <a:buNone/>
            </a:pPr>
            <a:r>
              <a:rPr lang="en-US" sz="2400" dirty="0"/>
              <a:t>A contract awarded using other than sealed bidding procedures is a negotiated contract</a:t>
            </a:r>
          </a:p>
          <a:p>
            <a:pPr marL="0" indent="0" algn="just">
              <a:lnSpc>
                <a:spcPct val="120000"/>
              </a:lnSpc>
              <a:buNone/>
            </a:pPr>
            <a:r>
              <a:rPr lang="en-US" sz="2400" dirty="0"/>
              <a:t>Types of negotiated acquisition.</a:t>
            </a:r>
          </a:p>
          <a:p>
            <a:pPr marL="347663" indent="-228600" algn="just">
              <a:lnSpc>
                <a:spcPct val="120000"/>
              </a:lnSpc>
              <a:buFont typeface="Arial" panose="020B0604020202020204" pitchFamily="34" charset="0"/>
              <a:buChar char="•"/>
            </a:pPr>
            <a:r>
              <a:rPr lang="en-US" sz="2100" dirty="0"/>
              <a:t>Competitive acquisitions. When contracting in a competitive environment, the procedures are intended to minimize the complexity of the solicitation, the evaluation, and the source selection decision, while maintaining a process designed to foster an impartial and comprehensive evaluation of offerors' proposals, leading to selection of the proposal representing the </a:t>
            </a:r>
            <a:r>
              <a:rPr lang="en-US" sz="2100" b="1" dirty="0">
                <a:solidFill>
                  <a:srgbClr val="0070C0"/>
                </a:solidFill>
              </a:rPr>
              <a:t>best value </a:t>
            </a:r>
            <a:r>
              <a:rPr lang="en-US" sz="2100" dirty="0"/>
              <a:t>to the Government. </a:t>
            </a:r>
          </a:p>
          <a:p>
            <a:pPr marL="347663" indent="-228600" algn="just">
              <a:lnSpc>
                <a:spcPct val="120000"/>
              </a:lnSpc>
              <a:buFont typeface="Arial" panose="020B0604020202020204" pitchFamily="34" charset="0"/>
              <a:buChar char="•"/>
            </a:pPr>
            <a:r>
              <a:rPr lang="en-US" sz="2100" dirty="0"/>
              <a:t>Sole source acquisitions. When contracting in a sole source environment, the request for proposals (RFP) should be tailored to remove unnecessary information and requirements; e.g., evaluation criteria and voluminous proposal preparation instructions. </a:t>
            </a:r>
          </a:p>
        </p:txBody>
      </p:sp>
    </p:spTree>
    <p:extLst>
      <p:ext uri="{BB962C8B-B14F-4D97-AF65-F5344CB8AC3E}">
        <p14:creationId xmlns:p14="http://schemas.microsoft.com/office/powerpoint/2010/main" val="640233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Introduction</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lnSpcReduction="10000"/>
          </a:bodyPr>
          <a:lstStyle/>
          <a:p>
            <a:pPr marL="0" indent="0">
              <a:lnSpc>
                <a:spcPct val="120000"/>
              </a:lnSpc>
              <a:spcBef>
                <a:spcPts val="0"/>
              </a:spcBef>
              <a:spcAft>
                <a:spcPts val="600"/>
              </a:spcAft>
              <a:buNone/>
            </a:pPr>
            <a:r>
              <a:rPr lang="en-US" sz="1800" dirty="0"/>
              <a:t>Who we are - Alaska Native PTAC</a:t>
            </a:r>
          </a:p>
          <a:p>
            <a:pPr marL="346075" indent="-230188">
              <a:lnSpc>
                <a:spcPct val="120000"/>
              </a:lnSpc>
              <a:spcBef>
                <a:spcPts val="0"/>
              </a:spcBef>
              <a:spcAft>
                <a:spcPts val="600"/>
              </a:spcAft>
              <a:buFont typeface="Arial" panose="020B0604020202020204" pitchFamily="34" charset="0"/>
              <a:buChar char="•"/>
            </a:pPr>
            <a:r>
              <a:rPr lang="en-US" sz="1400" dirty="0"/>
              <a:t>The Alaska Native Procurement and Technical Assistance Center (PTAC) is a non-profit entity funded by a Federal Grant through the Defense Logistics Agency (DLA) and operated by the Potawatomi Business Development Corporation . </a:t>
            </a:r>
          </a:p>
          <a:p>
            <a:pPr marL="346075" indent="-230188">
              <a:lnSpc>
                <a:spcPct val="120000"/>
              </a:lnSpc>
              <a:spcBef>
                <a:spcPts val="0"/>
              </a:spcBef>
              <a:spcAft>
                <a:spcPts val="600"/>
              </a:spcAft>
              <a:buFont typeface="Arial" panose="020B0604020202020204" pitchFamily="34" charset="0"/>
              <a:buChar char="•"/>
            </a:pPr>
            <a:r>
              <a:rPr lang="en-US" sz="1400" dirty="0"/>
              <a:t>The United States recognizes a government-to-government relationship, as well as a unique legal and political relationship, with federally recognized tribes. This relationship is set forth in the Constitution of the United States, treaties, statutes, Executive Orders, administrative rules and regulations, and judicial decisions. Honoring these relationships and respecting the sovereignty of tribal nations is critical to advancing tribal self-determination and prosperity.</a:t>
            </a:r>
          </a:p>
          <a:p>
            <a:pPr marL="346075" indent="-230188">
              <a:lnSpc>
                <a:spcPct val="120000"/>
              </a:lnSpc>
              <a:spcBef>
                <a:spcPts val="0"/>
              </a:spcBef>
              <a:spcAft>
                <a:spcPts val="600"/>
              </a:spcAft>
              <a:buFont typeface="Arial" panose="020B0604020202020204" pitchFamily="34" charset="0"/>
              <a:buChar char="•"/>
            </a:pPr>
            <a:r>
              <a:rPr lang="en-US" sz="1400" dirty="0"/>
              <a:t>Measures such as the Indian Reorganization Act, the Buy Indian Act, the Alaskan Native Settlement Claims Act, and the Tribal Employment Act Ordinance can impact contracting with the United States federal government as well as tribal governments.</a:t>
            </a:r>
          </a:p>
          <a:p>
            <a:pPr marL="346075" indent="-230188">
              <a:lnSpc>
                <a:spcPct val="120000"/>
              </a:lnSpc>
              <a:spcBef>
                <a:spcPts val="0"/>
              </a:spcBef>
              <a:spcAft>
                <a:spcPts val="600"/>
              </a:spcAft>
              <a:buFont typeface="Arial" panose="020B0604020202020204" pitchFamily="34" charset="0"/>
              <a:buChar char="•"/>
            </a:pPr>
            <a:r>
              <a:rPr lang="en-US" sz="1400" dirty="0"/>
              <a:t>The Alaska NPTAC strives to provide outreach, counseling and guidance to Alaska Native owned, Tribally owned and Native American (individual) owned ed businesses or Alaska Native Corporation owned businesses located or headquartered in the state of Alaska.</a:t>
            </a:r>
          </a:p>
          <a:p>
            <a:pPr marL="346075" indent="-230188">
              <a:lnSpc>
                <a:spcPct val="120000"/>
              </a:lnSpc>
              <a:spcBef>
                <a:spcPts val="0"/>
              </a:spcBef>
              <a:spcAft>
                <a:spcPts val="600"/>
              </a:spcAft>
              <a:buFont typeface="Arial" panose="020B0604020202020204" pitchFamily="34" charset="0"/>
              <a:buChar char="•"/>
            </a:pPr>
            <a:r>
              <a:rPr lang="en-US" sz="1400" dirty="0"/>
              <a:t>Native PTAC provides professional, specialized assistance to businesses owned by Native Americans individuals, Tribes and Alaska Native Corporations that are based in the State of Alaska. Our services enable businesses to identify contracting opportunities with the federal, state and local governments, as well as with prime contractors who work with government agencies.</a:t>
            </a:r>
            <a:endParaRPr lang="en-US" sz="1300" dirty="0"/>
          </a:p>
        </p:txBody>
      </p:sp>
    </p:spTree>
    <p:extLst>
      <p:ext uri="{BB962C8B-B14F-4D97-AF65-F5344CB8AC3E}">
        <p14:creationId xmlns:p14="http://schemas.microsoft.com/office/powerpoint/2010/main" val="45388245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buNone/>
            </a:pPr>
            <a:r>
              <a:rPr lang="en-US" sz="2400" dirty="0"/>
              <a:t>Best value continuum.</a:t>
            </a:r>
          </a:p>
          <a:p>
            <a:pPr marL="347663" indent="-228600" algn="just">
              <a:lnSpc>
                <a:spcPct val="120000"/>
              </a:lnSpc>
              <a:buFont typeface="Arial" panose="020B0604020202020204" pitchFamily="34" charset="0"/>
              <a:buChar char="•"/>
            </a:pPr>
            <a:r>
              <a:rPr lang="en-US" sz="2100" dirty="0"/>
              <a:t>An agency can obtain best value in negotiated acquisitions by using any one or a combination of source selection approaches. </a:t>
            </a:r>
          </a:p>
          <a:p>
            <a:pPr marL="347663" indent="-228600" algn="just">
              <a:lnSpc>
                <a:spcPct val="120000"/>
              </a:lnSpc>
              <a:buFont typeface="Arial" panose="020B0604020202020204" pitchFamily="34" charset="0"/>
              <a:buChar char="•"/>
            </a:pPr>
            <a:r>
              <a:rPr lang="en-US" sz="2100" dirty="0"/>
              <a:t>In different types of acquisitions however, the relative importance of cost or price may vary. </a:t>
            </a:r>
          </a:p>
          <a:p>
            <a:pPr marL="347663" indent="-228600" algn="just">
              <a:lnSpc>
                <a:spcPct val="120000"/>
              </a:lnSpc>
              <a:buFont typeface="Arial" panose="020B0604020202020204" pitchFamily="34" charset="0"/>
              <a:buChar char="•"/>
            </a:pPr>
            <a:r>
              <a:rPr lang="en-US" sz="2100" dirty="0"/>
              <a:t>For example – </a:t>
            </a:r>
          </a:p>
          <a:p>
            <a:pPr marL="685800" lvl="1" indent="-228600" algn="just">
              <a:lnSpc>
                <a:spcPct val="120000"/>
              </a:lnSpc>
              <a:buFont typeface="Arial" panose="020B0604020202020204" pitchFamily="34" charset="0"/>
              <a:buChar char="•"/>
            </a:pPr>
            <a:r>
              <a:rPr lang="en-US" sz="1900" dirty="0"/>
              <a:t>In acquisitions where the requirement is clearly definable and the risk of unsuccessful contract performance is minimal, cost or price may play a dominant role in source selection. </a:t>
            </a:r>
          </a:p>
          <a:p>
            <a:pPr marL="685800" lvl="1" indent="-228600" algn="just">
              <a:lnSpc>
                <a:spcPct val="120000"/>
              </a:lnSpc>
              <a:buFont typeface="Arial" panose="020B0604020202020204" pitchFamily="34" charset="0"/>
              <a:buChar char="•"/>
            </a:pPr>
            <a:r>
              <a:rPr lang="en-US" sz="1900" dirty="0"/>
              <a:t>Conversely, the less definitive the requirement, the more development work required, or the greater the performance risk, the more technical or past performance considerations may play a dominant role in source selection. </a:t>
            </a:r>
          </a:p>
        </p:txBody>
      </p:sp>
    </p:spTree>
    <p:extLst>
      <p:ext uri="{BB962C8B-B14F-4D97-AF65-F5344CB8AC3E}">
        <p14:creationId xmlns:p14="http://schemas.microsoft.com/office/powerpoint/2010/main" val="27623197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70000" lnSpcReduction="20000"/>
          </a:bodyPr>
          <a:lstStyle/>
          <a:p>
            <a:pPr marL="0" indent="0" algn="just">
              <a:lnSpc>
                <a:spcPct val="120000"/>
              </a:lnSpc>
              <a:buNone/>
            </a:pPr>
            <a:r>
              <a:rPr lang="en-US" sz="2400" dirty="0"/>
              <a:t>Tradeoff process.</a:t>
            </a:r>
          </a:p>
          <a:p>
            <a:pPr marL="347663" indent="-228600" algn="just">
              <a:lnSpc>
                <a:spcPct val="120000"/>
              </a:lnSpc>
              <a:buFont typeface="Arial" panose="020B0604020202020204" pitchFamily="34" charset="0"/>
              <a:buChar char="•"/>
            </a:pPr>
            <a:r>
              <a:rPr lang="en-US" dirty="0"/>
              <a:t>A tradeoff process is appropriate when it may be in the best interest of the Government to consider award to other than the lowest priced offeror or other than the highest technically rated offeror. </a:t>
            </a:r>
          </a:p>
          <a:p>
            <a:pPr marL="347663" indent="-228600" algn="just">
              <a:lnSpc>
                <a:spcPct val="120000"/>
              </a:lnSpc>
              <a:buFont typeface="Arial" panose="020B0604020202020204" pitchFamily="34" charset="0"/>
              <a:buChar char="•"/>
            </a:pPr>
            <a:r>
              <a:rPr lang="en-US" dirty="0"/>
              <a:t>When using a tradeoff process, the following apply: </a:t>
            </a:r>
          </a:p>
          <a:p>
            <a:pPr marL="685800" lvl="1" indent="-228600" algn="just">
              <a:lnSpc>
                <a:spcPct val="120000"/>
              </a:lnSpc>
              <a:spcBef>
                <a:spcPts val="1200"/>
              </a:spcBef>
              <a:spcAft>
                <a:spcPts val="200"/>
              </a:spcAft>
              <a:buFont typeface="Arial" panose="020B0604020202020204" pitchFamily="34" charset="0"/>
              <a:buChar char="•"/>
            </a:pPr>
            <a:r>
              <a:rPr lang="en-US" dirty="0"/>
              <a:t>All evaluation factors and significant subfactors that will affect contract award and their relative importance shall be clearly stated in the solicitation; and </a:t>
            </a:r>
          </a:p>
          <a:p>
            <a:pPr marL="685800" lvl="1" indent="-228600" algn="just">
              <a:lnSpc>
                <a:spcPct val="120000"/>
              </a:lnSpc>
              <a:spcBef>
                <a:spcPts val="1200"/>
              </a:spcBef>
              <a:spcAft>
                <a:spcPts val="200"/>
              </a:spcAft>
              <a:buFont typeface="Arial" panose="020B0604020202020204" pitchFamily="34" charset="0"/>
              <a:buChar char="•"/>
            </a:pPr>
            <a:r>
              <a:rPr lang="en-US" dirty="0"/>
              <a:t>The solicitation shall state whether all evaluation factors other than cost or price, when combined, are significantly more important than, approximately equal to, or significantly less important than cost or price.</a:t>
            </a:r>
          </a:p>
          <a:p>
            <a:pPr marL="347663" indent="-228600" algn="just">
              <a:lnSpc>
                <a:spcPct val="120000"/>
              </a:lnSpc>
              <a:buFont typeface="Arial" panose="020B0604020202020204" pitchFamily="34" charset="0"/>
              <a:buChar char="•"/>
            </a:pPr>
            <a:r>
              <a:rPr lang="en-US" dirty="0"/>
              <a:t>This process permits tradeoffs among cost or price and non-cost factors and allows the Government to accept other than the lowest priced proposal. </a:t>
            </a:r>
          </a:p>
          <a:p>
            <a:pPr marL="347663" indent="-228600" algn="just">
              <a:lnSpc>
                <a:spcPct val="120000"/>
              </a:lnSpc>
              <a:buFont typeface="Arial" panose="020B0604020202020204" pitchFamily="34" charset="0"/>
              <a:buChar char="•"/>
            </a:pPr>
            <a:r>
              <a:rPr lang="en-US" dirty="0"/>
              <a:t>The perceived benefits of the higher priced proposal shall merit the additional cost, and the rationale for tradeoffs must be documented. </a:t>
            </a:r>
          </a:p>
        </p:txBody>
      </p:sp>
    </p:spTree>
    <p:extLst>
      <p:ext uri="{BB962C8B-B14F-4D97-AF65-F5344CB8AC3E}">
        <p14:creationId xmlns:p14="http://schemas.microsoft.com/office/powerpoint/2010/main" val="4363973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gn="just">
              <a:lnSpc>
                <a:spcPct val="120000"/>
              </a:lnSpc>
              <a:buNone/>
            </a:pPr>
            <a:r>
              <a:rPr lang="en-US" sz="1600" dirty="0"/>
              <a:t>Lowest price technically acceptable source selection process (LPTA). The lowest price technically acceptable source selection process is appropriate when best value is expected to result from selection of the technically acceptable proposal with the lowest evaluated price.  When using the lowest price technically acceptable process, the following apply: </a:t>
            </a:r>
          </a:p>
          <a:p>
            <a:pPr marL="347663" indent="-228600" algn="just">
              <a:lnSpc>
                <a:spcPct val="120000"/>
              </a:lnSpc>
              <a:buFont typeface="Arial" panose="020B0604020202020204" pitchFamily="34" charset="0"/>
              <a:buChar char="•"/>
            </a:pPr>
            <a:r>
              <a:rPr lang="en-US" sz="1400" dirty="0"/>
              <a:t>The evaluation factors and significant subfactors that establish the requirements of acceptability shall be set forth in the solicitation. Solicitations shall specify that award will be made on the basis of the lowest evaluated price of proposals meeting or exceeding the acceptability standards for non-cost factors. </a:t>
            </a:r>
          </a:p>
          <a:p>
            <a:pPr marL="347663" indent="-228600" algn="just">
              <a:lnSpc>
                <a:spcPct val="120000"/>
              </a:lnSpc>
              <a:buFont typeface="Arial" panose="020B0604020202020204" pitchFamily="34" charset="0"/>
              <a:buChar char="•"/>
            </a:pPr>
            <a:r>
              <a:rPr lang="en-US" sz="1400" dirty="0"/>
              <a:t>The contracting may elect whether or not to consider past performance as an evaluation factor. </a:t>
            </a:r>
          </a:p>
          <a:p>
            <a:pPr marL="347663" indent="-228600" algn="just">
              <a:lnSpc>
                <a:spcPct val="120000"/>
              </a:lnSpc>
              <a:buFont typeface="Arial" panose="020B0604020202020204" pitchFamily="34" charset="0"/>
              <a:buChar char="•"/>
            </a:pPr>
            <a:r>
              <a:rPr lang="en-US" sz="1400" dirty="0"/>
              <a:t>Tradeoffs are not permitted. </a:t>
            </a:r>
          </a:p>
          <a:p>
            <a:pPr marL="347663" indent="-228600" algn="just">
              <a:lnSpc>
                <a:spcPct val="120000"/>
              </a:lnSpc>
              <a:buFont typeface="Arial" panose="020B0604020202020204" pitchFamily="34" charset="0"/>
              <a:buChar char="•"/>
            </a:pPr>
            <a:r>
              <a:rPr lang="en-US" sz="1400" dirty="0"/>
              <a:t>Proposals are evaluated for acceptability but not ranked using the non-cost/price factors. </a:t>
            </a:r>
          </a:p>
          <a:p>
            <a:pPr marL="347663" indent="-228600" algn="just">
              <a:lnSpc>
                <a:spcPct val="120000"/>
              </a:lnSpc>
              <a:buFont typeface="Arial" panose="020B0604020202020204" pitchFamily="34" charset="0"/>
              <a:buChar char="•"/>
            </a:pPr>
            <a:r>
              <a:rPr lang="en-US" sz="1400" dirty="0"/>
              <a:t>Exchanges may occur.</a:t>
            </a:r>
          </a:p>
        </p:txBody>
      </p:sp>
    </p:spTree>
    <p:extLst>
      <p:ext uri="{BB962C8B-B14F-4D97-AF65-F5344CB8AC3E}">
        <p14:creationId xmlns:p14="http://schemas.microsoft.com/office/powerpoint/2010/main" val="412368845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by Negotiation (FAR 15)</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0" indent="0" algn="just">
              <a:lnSpc>
                <a:spcPct val="120000"/>
              </a:lnSpc>
              <a:spcBef>
                <a:spcPts val="600"/>
              </a:spcBef>
              <a:buNone/>
            </a:pPr>
            <a:r>
              <a:rPr lang="en-US" sz="1600" dirty="0"/>
              <a:t>Agencies are encouraged to promote early exchanges of information about future acquisitions. An early exchange of information among industry and the participants in the acquisition process can identify and resolve concerns regarding the acquisition strategy, the feasibility of the requirement and any other industry concerns or questions. Some techniques to promote early exchanges of information are— </a:t>
            </a:r>
          </a:p>
          <a:p>
            <a:pPr marL="347663" indent="-228600" algn="just">
              <a:lnSpc>
                <a:spcPct val="120000"/>
              </a:lnSpc>
              <a:spcBef>
                <a:spcPts val="600"/>
              </a:spcBef>
              <a:buFont typeface="Arial" panose="020B0604020202020204" pitchFamily="34" charset="0"/>
              <a:buChar char="•"/>
            </a:pPr>
            <a:r>
              <a:rPr lang="en-US" sz="1400" dirty="0"/>
              <a:t>Industry or small business conferences; </a:t>
            </a:r>
          </a:p>
          <a:p>
            <a:pPr marL="347663" indent="-228600" algn="just">
              <a:lnSpc>
                <a:spcPct val="120000"/>
              </a:lnSpc>
              <a:spcBef>
                <a:spcPts val="600"/>
              </a:spcBef>
              <a:buFont typeface="Arial" panose="020B0604020202020204" pitchFamily="34" charset="0"/>
              <a:buChar char="•"/>
            </a:pPr>
            <a:r>
              <a:rPr lang="en-US" sz="1400" dirty="0"/>
              <a:t>Public hearings; </a:t>
            </a:r>
          </a:p>
          <a:p>
            <a:pPr marL="347663" indent="-228600" algn="just">
              <a:lnSpc>
                <a:spcPct val="120000"/>
              </a:lnSpc>
              <a:spcBef>
                <a:spcPts val="600"/>
              </a:spcBef>
              <a:buFont typeface="Arial" panose="020B0604020202020204" pitchFamily="34" charset="0"/>
              <a:buChar char="•"/>
            </a:pPr>
            <a:r>
              <a:rPr lang="en-US" sz="1400" dirty="0"/>
              <a:t>Market research; </a:t>
            </a:r>
          </a:p>
          <a:p>
            <a:pPr marL="347663" indent="-228600" algn="just">
              <a:lnSpc>
                <a:spcPct val="120000"/>
              </a:lnSpc>
              <a:spcBef>
                <a:spcPts val="600"/>
              </a:spcBef>
              <a:buFont typeface="Arial" panose="020B0604020202020204" pitchFamily="34" charset="0"/>
              <a:buChar char="•"/>
            </a:pPr>
            <a:r>
              <a:rPr lang="en-US" sz="1400" dirty="0"/>
              <a:t>One-on-one meetings with potential offerors; </a:t>
            </a:r>
          </a:p>
          <a:p>
            <a:pPr marL="347663" indent="-228600" algn="just">
              <a:lnSpc>
                <a:spcPct val="120000"/>
              </a:lnSpc>
              <a:spcBef>
                <a:spcPts val="600"/>
              </a:spcBef>
              <a:buFont typeface="Arial" panose="020B0604020202020204" pitchFamily="34" charset="0"/>
              <a:buChar char="•"/>
            </a:pPr>
            <a:r>
              <a:rPr lang="en-US" sz="1400" dirty="0"/>
              <a:t>Presolicitation notices; </a:t>
            </a:r>
          </a:p>
          <a:p>
            <a:pPr marL="347663" indent="-228600" algn="just">
              <a:lnSpc>
                <a:spcPct val="120000"/>
              </a:lnSpc>
              <a:spcBef>
                <a:spcPts val="600"/>
              </a:spcBef>
              <a:buFont typeface="Arial" panose="020B0604020202020204" pitchFamily="34" charset="0"/>
              <a:buChar char="•"/>
            </a:pPr>
            <a:r>
              <a:rPr lang="en-US" sz="1400" dirty="0"/>
              <a:t>Draft RFPs; </a:t>
            </a:r>
          </a:p>
          <a:p>
            <a:pPr marL="347663" indent="-228600" algn="just">
              <a:lnSpc>
                <a:spcPct val="120000"/>
              </a:lnSpc>
              <a:spcBef>
                <a:spcPts val="600"/>
              </a:spcBef>
              <a:buFont typeface="Arial" panose="020B0604020202020204" pitchFamily="34" charset="0"/>
              <a:buChar char="•"/>
            </a:pPr>
            <a:r>
              <a:rPr lang="en-US" sz="1400" dirty="0"/>
              <a:t>RFIs; </a:t>
            </a:r>
          </a:p>
          <a:p>
            <a:pPr marL="347663" indent="-228600" algn="just">
              <a:lnSpc>
                <a:spcPct val="120000"/>
              </a:lnSpc>
              <a:spcBef>
                <a:spcPts val="600"/>
              </a:spcBef>
              <a:buFont typeface="Arial" panose="020B0604020202020204" pitchFamily="34" charset="0"/>
              <a:buChar char="•"/>
            </a:pPr>
            <a:r>
              <a:rPr lang="en-US" sz="1400" dirty="0"/>
              <a:t>Presolicitation or preproposal conferences; and </a:t>
            </a:r>
          </a:p>
          <a:p>
            <a:pPr marL="347663" indent="-228600" algn="just">
              <a:lnSpc>
                <a:spcPct val="120000"/>
              </a:lnSpc>
              <a:spcBef>
                <a:spcPts val="600"/>
              </a:spcBef>
              <a:buFont typeface="Arial" panose="020B0604020202020204" pitchFamily="34" charset="0"/>
              <a:buChar char="•"/>
            </a:pPr>
            <a:r>
              <a:rPr lang="en-US" sz="1400" dirty="0"/>
              <a:t>Site visits. </a:t>
            </a:r>
          </a:p>
        </p:txBody>
      </p:sp>
    </p:spTree>
    <p:extLst>
      <p:ext uri="{BB962C8B-B14F-4D97-AF65-F5344CB8AC3E}">
        <p14:creationId xmlns:p14="http://schemas.microsoft.com/office/powerpoint/2010/main" val="382032411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Contract Types (FAR 16)</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10000"/>
          </a:bodyPr>
          <a:lstStyle/>
          <a:p>
            <a:pPr marL="0" indent="0" algn="just">
              <a:lnSpc>
                <a:spcPct val="120000"/>
              </a:lnSpc>
              <a:spcBef>
                <a:spcPts val="600"/>
              </a:spcBef>
              <a:buNone/>
            </a:pPr>
            <a:r>
              <a:rPr lang="en-US" dirty="0"/>
              <a:t>A wide selection of contract types is available to the Government and contractors in order to provide needed flexibility in acquiring the large variety and volume of supplies and services required by agencies. </a:t>
            </a:r>
          </a:p>
          <a:p>
            <a:pPr marL="344488" indent="-231775" algn="just">
              <a:lnSpc>
                <a:spcPct val="120000"/>
              </a:lnSpc>
              <a:spcBef>
                <a:spcPts val="600"/>
              </a:spcBef>
              <a:buFont typeface="Arial" panose="020B0604020202020204" pitchFamily="34" charset="0"/>
              <a:buChar char="•"/>
            </a:pPr>
            <a:r>
              <a:rPr lang="en-US" dirty="0"/>
              <a:t>Contract types vary according to – </a:t>
            </a:r>
          </a:p>
          <a:p>
            <a:pPr marL="690563" lvl="1" indent="-231775" algn="just">
              <a:lnSpc>
                <a:spcPct val="120000"/>
              </a:lnSpc>
              <a:spcBef>
                <a:spcPts val="600"/>
              </a:spcBef>
              <a:buFont typeface="Arial" panose="020B0604020202020204" pitchFamily="34" charset="0"/>
              <a:buChar char="•"/>
            </a:pPr>
            <a:r>
              <a:rPr lang="en-US" dirty="0"/>
              <a:t>The degree and timing of the responsibility assumed by the contractor for the costs of performance, and </a:t>
            </a:r>
          </a:p>
          <a:p>
            <a:pPr marL="690563" lvl="1" indent="-231775" algn="just">
              <a:lnSpc>
                <a:spcPct val="120000"/>
              </a:lnSpc>
              <a:spcBef>
                <a:spcPts val="600"/>
              </a:spcBef>
              <a:buFont typeface="Arial" panose="020B0604020202020204" pitchFamily="34" charset="0"/>
              <a:buChar char="•"/>
            </a:pPr>
            <a:r>
              <a:rPr lang="en-US" dirty="0"/>
              <a:t>The amount and nature of the profit incentive offered to the contractor for achieving or exceeding specified standards or goals.</a:t>
            </a:r>
          </a:p>
          <a:p>
            <a:pPr marL="344488" indent="-231775" algn="just">
              <a:lnSpc>
                <a:spcPct val="120000"/>
              </a:lnSpc>
              <a:spcBef>
                <a:spcPts val="600"/>
              </a:spcBef>
              <a:buFont typeface="Arial" panose="020B0604020202020204" pitchFamily="34" charset="0"/>
              <a:buChar char="•"/>
            </a:pPr>
            <a:r>
              <a:rPr lang="en-US" dirty="0"/>
              <a:t>The contract types are grouped into two broad categories – </a:t>
            </a:r>
          </a:p>
          <a:p>
            <a:pPr marL="637096" lvl="1" indent="-231775" algn="just">
              <a:lnSpc>
                <a:spcPct val="120000"/>
              </a:lnSpc>
              <a:spcBef>
                <a:spcPts val="600"/>
              </a:spcBef>
              <a:buFont typeface="Arial" panose="020B0604020202020204" pitchFamily="34" charset="0"/>
              <a:buChar char="•"/>
            </a:pPr>
            <a:r>
              <a:rPr lang="en-US" dirty="0"/>
              <a:t>Fixed-price contracts</a:t>
            </a:r>
          </a:p>
          <a:p>
            <a:pPr marL="637096" lvl="1" indent="-231775" algn="just">
              <a:lnSpc>
                <a:spcPct val="120000"/>
              </a:lnSpc>
              <a:spcBef>
                <a:spcPts val="600"/>
              </a:spcBef>
              <a:buFont typeface="Arial" panose="020B0604020202020204" pitchFamily="34" charset="0"/>
              <a:buChar char="•"/>
            </a:pPr>
            <a:r>
              <a:rPr lang="en-US" dirty="0"/>
              <a:t>Cost-reimbursement contracts  </a:t>
            </a:r>
          </a:p>
          <a:p>
            <a:pPr marL="637096" lvl="1" indent="-231775" algn="just">
              <a:lnSpc>
                <a:spcPct val="120000"/>
              </a:lnSpc>
              <a:spcBef>
                <a:spcPts val="600"/>
              </a:spcBef>
              <a:buFont typeface="Arial" panose="020B0604020202020204" pitchFamily="34" charset="0"/>
              <a:buChar char="•"/>
            </a:pPr>
            <a:r>
              <a:rPr lang="en-US" dirty="0"/>
              <a:t>In between are the various incentive contracts in which the contractor's responsibility for the performance costs and the profit or fee incentives offered are tailored to the uncertainties involved in contract performance.</a:t>
            </a:r>
          </a:p>
          <a:p>
            <a:pPr marL="0" indent="0" algn="just">
              <a:lnSpc>
                <a:spcPct val="120000"/>
              </a:lnSpc>
              <a:spcBef>
                <a:spcPts val="600"/>
              </a:spcBef>
              <a:buNone/>
            </a:pPr>
            <a:endParaRPr lang="en-US" dirty="0"/>
          </a:p>
        </p:txBody>
      </p:sp>
    </p:spTree>
    <p:extLst>
      <p:ext uri="{BB962C8B-B14F-4D97-AF65-F5344CB8AC3E}">
        <p14:creationId xmlns:p14="http://schemas.microsoft.com/office/powerpoint/2010/main" val="127835781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0" indent="0" algn="just">
              <a:lnSpc>
                <a:spcPct val="120000"/>
              </a:lnSpc>
              <a:spcBef>
                <a:spcPts val="600"/>
              </a:spcBef>
              <a:buNone/>
            </a:pPr>
            <a:r>
              <a:rPr lang="en-US" dirty="0"/>
              <a:t>Fixed Price Contracts</a:t>
            </a:r>
          </a:p>
          <a:p>
            <a:pPr marL="344488" indent="-231775" algn="just">
              <a:lnSpc>
                <a:spcPct val="120000"/>
              </a:lnSpc>
              <a:spcBef>
                <a:spcPts val="600"/>
              </a:spcBef>
              <a:buFont typeface="Arial" panose="020B0604020202020204" pitchFamily="34" charset="0"/>
              <a:buChar char="•"/>
            </a:pPr>
            <a:r>
              <a:rPr lang="en-US" dirty="0"/>
              <a:t>Fixed-price types of contracts provide for a firm price or, in appropriate cases, an adjustable price. </a:t>
            </a:r>
          </a:p>
          <a:p>
            <a:pPr marL="344488" indent="-231775" algn="just">
              <a:lnSpc>
                <a:spcPct val="120000"/>
              </a:lnSpc>
              <a:spcBef>
                <a:spcPts val="600"/>
              </a:spcBef>
              <a:buFont typeface="Arial" panose="020B0604020202020204" pitchFamily="34" charset="0"/>
              <a:buChar char="•"/>
            </a:pPr>
            <a:r>
              <a:rPr lang="en-US" dirty="0"/>
              <a:t>Fixed-price contracts providing for an adjustable price may include a ceiling price, a target price (including target cost), or both. </a:t>
            </a:r>
          </a:p>
          <a:p>
            <a:pPr marL="344488" indent="-231775" algn="just">
              <a:lnSpc>
                <a:spcPct val="120000"/>
              </a:lnSpc>
              <a:spcBef>
                <a:spcPts val="600"/>
              </a:spcBef>
              <a:buFont typeface="Arial" panose="020B0604020202020204" pitchFamily="34" charset="0"/>
              <a:buChar char="•"/>
            </a:pPr>
            <a:r>
              <a:rPr lang="en-US" dirty="0"/>
              <a:t>Unless otherwise specified in the contract, the ceiling price or target price is subject to adjustment only by operation of contract clauses providing for equitable adjustment or other revision of the contract price under stated circumstances. </a:t>
            </a:r>
          </a:p>
          <a:p>
            <a:pPr marL="344488" indent="-231775" algn="just">
              <a:lnSpc>
                <a:spcPct val="120000"/>
              </a:lnSpc>
              <a:spcBef>
                <a:spcPts val="600"/>
              </a:spcBef>
              <a:buFont typeface="Arial" panose="020B0604020202020204" pitchFamily="34" charset="0"/>
              <a:buChar char="•"/>
            </a:pPr>
            <a:r>
              <a:rPr lang="en-US" dirty="0"/>
              <a:t>The contracting officer shall use firm-fixed-price or fixed-price with economic price adjustment contracts when acquiring commercial items.</a:t>
            </a:r>
          </a:p>
          <a:p>
            <a:pPr marL="344488" indent="-231775" algn="just">
              <a:lnSpc>
                <a:spcPct val="120000"/>
              </a:lnSpc>
              <a:spcBef>
                <a:spcPts val="600"/>
              </a:spcBef>
              <a:buFont typeface="Arial" panose="020B0604020202020204" pitchFamily="34" charset="0"/>
              <a:buChar char="•"/>
            </a:pPr>
            <a:r>
              <a:rPr lang="en-US" dirty="0"/>
              <a:t>Time-and-materials contracts and labor-hour contracts are not fixed-price contracts.</a:t>
            </a:r>
          </a:p>
        </p:txBody>
      </p:sp>
    </p:spTree>
    <p:extLst>
      <p:ext uri="{BB962C8B-B14F-4D97-AF65-F5344CB8AC3E}">
        <p14:creationId xmlns:p14="http://schemas.microsoft.com/office/powerpoint/2010/main" val="348232981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spcBef>
                <a:spcPts val="600"/>
              </a:spcBef>
              <a:buNone/>
            </a:pPr>
            <a:r>
              <a:rPr lang="en-US" sz="2400" dirty="0"/>
              <a:t>Firm-fixed-price contracts.</a:t>
            </a:r>
          </a:p>
          <a:p>
            <a:pPr marL="344488" indent="-231775" algn="just">
              <a:lnSpc>
                <a:spcPct val="120000"/>
              </a:lnSpc>
              <a:spcBef>
                <a:spcPts val="600"/>
              </a:spcBef>
              <a:buFont typeface="Arial" panose="020B0604020202020204" pitchFamily="34" charset="0"/>
              <a:buChar char="•"/>
            </a:pPr>
            <a:r>
              <a:rPr lang="en-US" dirty="0"/>
              <a:t>A firm-fixed-price contract provides for a price that is not subject to any adjustment on the basis of the contractor's cost experience in performing the contract. </a:t>
            </a:r>
          </a:p>
          <a:p>
            <a:pPr marL="344488" indent="-231775" algn="just">
              <a:lnSpc>
                <a:spcPct val="120000"/>
              </a:lnSpc>
              <a:spcBef>
                <a:spcPts val="600"/>
              </a:spcBef>
              <a:buFont typeface="Arial" panose="020B0604020202020204" pitchFamily="34" charset="0"/>
              <a:buChar char="•"/>
            </a:pPr>
            <a:r>
              <a:rPr lang="en-US" dirty="0"/>
              <a:t>This contract type places upon the contractor maximum risk and full responsibility for all costs and resulting profit or loss. </a:t>
            </a:r>
          </a:p>
          <a:p>
            <a:pPr marL="344488" indent="-231775" algn="just">
              <a:lnSpc>
                <a:spcPct val="120000"/>
              </a:lnSpc>
              <a:spcBef>
                <a:spcPts val="600"/>
              </a:spcBef>
              <a:buFont typeface="Arial" panose="020B0604020202020204" pitchFamily="34" charset="0"/>
              <a:buChar char="•"/>
            </a:pPr>
            <a:r>
              <a:rPr lang="en-US" dirty="0"/>
              <a:t>It provides maximum incentive for the contractor to control costs and perform effectively and imposes a minimum administrative burden upon the contracting parties. </a:t>
            </a:r>
          </a:p>
          <a:p>
            <a:pPr marL="344488" indent="-231775" algn="just">
              <a:lnSpc>
                <a:spcPct val="120000"/>
              </a:lnSpc>
              <a:spcBef>
                <a:spcPts val="600"/>
              </a:spcBef>
              <a:buFont typeface="Arial" panose="020B0604020202020204" pitchFamily="34" charset="0"/>
              <a:buChar char="•"/>
            </a:pPr>
            <a:r>
              <a:rPr lang="en-US" dirty="0"/>
              <a:t>The contracting officer may use a firm-fixed-price contract in conjunction with an award-fee incentive and performance or delivery incentives when the award fee or incentive is based solely on factors other than cost.</a:t>
            </a:r>
          </a:p>
        </p:txBody>
      </p:sp>
    </p:spTree>
    <p:extLst>
      <p:ext uri="{BB962C8B-B14F-4D97-AF65-F5344CB8AC3E}">
        <p14:creationId xmlns:p14="http://schemas.microsoft.com/office/powerpoint/2010/main" val="24521495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a:bodyPr>
          <a:lstStyle/>
          <a:p>
            <a:pPr marL="0" indent="0" algn="just">
              <a:lnSpc>
                <a:spcPct val="120000"/>
              </a:lnSpc>
              <a:spcBef>
                <a:spcPts val="600"/>
              </a:spcBef>
              <a:buNone/>
            </a:pPr>
            <a:r>
              <a:rPr lang="en-US" sz="2400" dirty="0"/>
              <a:t>Firm-fixed-price contracts are typically used for - </a:t>
            </a:r>
          </a:p>
          <a:p>
            <a:pPr marL="344488" indent="-231775" algn="just">
              <a:lnSpc>
                <a:spcPct val="120000"/>
              </a:lnSpc>
              <a:spcBef>
                <a:spcPts val="600"/>
              </a:spcBef>
              <a:buFont typeface="Arial" panose="020B0604020202020204" pitchFamily="34" charset="0"/>
              <a:buChar char="•"/>
            </a:pPr>
            <a:r>
              <a:rPr lang="en-US" dirty="0"/>
              <a:t>Acquiring commercial items</a:t>
            </a:r>
          </a:p>
          <a:p>
            <a:pPr marL="344488" indent="-231775" algn="just">
              <a:lnSpc>
                <a:spcPct val="120000"/>
              </a:lnSpc>
              <a:spcBef>
                <a:spcPts val="600"/>
              </a:spcBef>
              <a:buFont typeface="Arial" panose="020B0604020202020204" pitchFamily="34" charset="0"/>
              <a:buChar char="•"/>
            </a:pPr>
            <a:r>
              <a:rPr lang="en-US" dirty="0"/>
              <a:t>Acquiring other supplies or services based on detailed specifications when the contracting officer can establish fair and reasonable prices at the outset. Examples include - </a:t>
            </a:r>
          </a:p>
          <a:p>
            <a:pPr marL="690563" lvl="1" indent="-231775" algn="just">
              <a:lnSpc>
                <a:spcPct val="120000"/>
              </a:lnSpc>
              <a:spcBef>
                <a:spcPts val="600"/>
              </a:spcBef>
              <a:buFont typeface="Arial" panose="020B0604020202020204" pitchFamily="34" charset="0"/>
              <a:buChar char="•"/>
            </a:pPr>
            <a:r>
              <a:rPr lang="en-US" dirty="0"/>
              <a:t>There is adequate price competition</a:t>
            </a:r>
          </a:p>
          <a:p>
            <a:pPr marL="690563" lvl="1" indent="-231775" algn="just">
              <a:lnSpc>
                <a:spcPct val="120000"/>
              </a:lnSpc>
              <a:spcBef>
                <a:spcPts val="600"/>
              </a:spcBef>
              <a:buFont typeface="Arial" panose="020B0604020202020204" pitchFamily="34" charset="0"/>
              <a:buChar char="•"/>
            </a:pPr>
            <a:r>
              <a:rPr lang="en-US" dirty="0"/>
              <a:t>There are reasonable price comparisons with prior purchases of the same or similar supplies or services </a:t>
            </a:r>
          </a:p>
          <a:p>
            <a:pPr marL="690563" lvl="1" indent="-231775" algn="just">
              <a:lnSpc>
                <a:spcPct val="120000"/>
              </a:lnSpc>
              <a:spcBef>
                <a:spcPts val="600"/>
              </a:spcBef>
              <a:buFont typeface="Arial" panose="020B0604020202020204" pitchFamily="34" charset="0"/>
              <a:buChar char="•"/>
            </a:pPr>
            <a:r>
              <a:rPr lang="en-US" dirty="0"/>
              <a:t>Available cost or pricing information permits realistic estimates </a:t>
            </a:r>
          </a:p>
          <a:p>
            <a:pPr marL="690563" lvl="1" indent="-231775" algn="just">
              <a:lnSpc>
                <a:spcPct val="120000"/>
              </a:lnSpc>
              <a:spcBef>
                <a:spcPts val="600"/>
              </a:spcBef>
              <a:buFont typeface="Arial" panose="020B0604020202020204" pitchFamily="34" charset="0"/>
              <a:buChar char="•"/>
            </a:pPr>
            <a:r>
              <a:rPr lang="en-US" dirty="0"/>
              <a:t>Reasonable cost estimates of uncertainties can be made and the contractor is willing to accept the risks</a:t>
            </a:r>
          </a:p>
        </p:txBody>
      </p:sp>
    </p:spTree>
    <p:extLst>
      <p:ext uri="{BB962C8B-B14F-4D97-AF65-F5344CB8AC3E}">
        <p14:creationId xmlns:p14="http://schemas.microsoft.com/office/powerpoint/2010/main" val="21470206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20000"/>
          </a:bodyPr>
          <a:lstStyle/>
          <a:p>
            <a:pPr marL="0" indent="0" algn="just">
              <a:lnSpc>
                <a:spcPct val="120000"/>
              </a:lnSpc>
              <a:spcBef>
                <a:spcPts val="600"/>
              </a:spcBef>
              <a:buNone/>
            </a:pPr>
            <a:r>
              <a:rPr lang="en-US" dirty="0"/>
              <a:t>Fixed-price contract with economic price adjustment.</a:t>
            </a:r>
          </a:p>
          <a:p>
            <a:pPr marL="344488" indent="-231775" algn="just">
              <a:lnSpc>
                <a:spcPct val="120000"/>
              </a:lnSpc>
              <a:spcBef>
                <a:spcPts val="600"/>
              </a:spcBef>
              <a:buFont typeface="Arial" panose="020B0604020202020204" pitchFamily="34" charset="0"/>
              <a:buChar char="•"/>
            </a:pPr>
            <a:r>
              <a:rPr lang="en-US" sz="1800" dirty="0"/>
              <a:t>Provides for upward and downward revision of the stated contract price upon the occurrence of specified contingencies. </a:t>
            </a:r>
          </a:p>
          <a:p>
            <a:pPr marL="344488" indent="-231775" algn="just">
              <a:lnSpc>
                <a:spcPct val="120000"/>
              </a:lnSpc>
              <a:spcBef>
                <a:spcPts val="600"/>
              </a:spcBef>
              <a:buFont typeface="Arial" panose="020B0604020202020204" pitchFamily="34" charset="0"/>
              <a:buChar char="•"/>
            </a:pPr>
            <a:r>
              <a:rPr lang="en-US" sz="1800" dirty="0"/>
              <a:t>Economic price adjustments are of three general types:</a:t>
            </a:r>
          </a:p>
          <a:p>
            <a:pPr marL="344488" indent="-231775" algn="just">
              <a:lnSpc>
                <a:spcPct val="120000"/>
              </a:lnSpc>
              <a:spcBef>
                <a:spcPts val="600"/>
              </a:spcBef>
              <a:buFont typeface="Arial" panose="020B0604020202020204" pitchFamily="34" charset="0"/>
              <a:buChar char="•"/>
            </a:pPr>
            <a:r>
              <a:rPr lang="en-US" sz="1800" dirty="0"/>
              <a:t>Adjustments based on established prices. These price adjustments are based on increases or decreases from an agreed-upon level in published or otherwise established prices of specific items or the contract end items.</a:t>
            </a:r>
          </a:p>
          <a:p>
            <a:pPr marL="344488" indent="-231775" algn="just">
              <a:lnSpc>
                <a:spcPct val="120000"/>
              </a:lnSpc>
              <a:spcBef>
                <a:spcPts val="600"/>
              </a:spcBef>
              <a:buFont typeface="Arial" panose="020B0604020202020204" pitchFamily="34" charset="0"/>
              <a:buChar char="•"/>
            </a:pPr>
            <a:r>
              <a:rPr lang="en-US" sz="1800" dirty="0"/>
              <a:t>Adjustments based on actual costs of labor or material. These price adjustments are based on increases or decreases in specified costs of labor or material that the contractor actually experiences during contract performance.</a:t>
            </a:r>
          </a:p>
          <a:p>
            <a:pPr marL="344488" indent="-231775" algn="just">
              <a:lnSpc>
                <a:spcPct val="120000"/>
              </a:lnSpc>
              <a:spcBef>
                <a:spcPts val="600"/>
              </a:spcBef>
              <a:buFont typeface="Arial" panose="020B0604020202020204" pitchFamily="34" charset="0"/>
              <a:buChar char="•"/>
            </a:pPr>
            <a:r>
              <a:rPr lang="en-US" sz="1800" dirty="0"/>
              <a:t>Adjustments based on cost indexes of labor or material. These price adjustments are based on increases or decreases in labor or material cost standards or indexes that are specifically identified in the contract.</a:t>
            </a:r>
          </a:p>
        </p:txBody>
      </p:sp>
    </p:spTree>
    <p:extLst>
      <p:ext uri="{BB962C8B-B14F-4D97-AF65-F5344CB8AC3E}">
        <p14:creationId xmlns:p14="http://schemas.microsoft.com/office/powerpoint/2010/main" val="179723193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a:xfrm>
            <a:off x="1097280" y="1845734"/>
            <a:ext cx="10058400" cy="4023360"/>
          </a:xfrm>
        </p:spPr>
        <p:txBody>
          <a:bodyPr lIns="91440" tIns="91440" rIns="91440" bIns="91440">
            <a:normAutofit/>
          </a:bodyPr>
          <a:lstStyle/>
          <a:p>
            <a:pPr marL="0" indent="0" algn="just">
              <a:lnSpc>
                <a:spcPct val="120000"/>
              </a:lnSpc>
              <a:spcBef>
                <a:spcPts val="600"/>
              </a:spcBef>
              <a:buNone/>
            </a:pPr>
            <a:r>
              <a:rPr lang="en-US" sz="1600" dirty="0"/>
              <a:t>A fixed-price contract with economic price adjustment may be used when-</a:t>
            </a:r>
          </a:p>
          <a:p>
            <a:pPr marL="344488" indent="-231775" algn="just">
              <a:lnSpc>
                <a:spcPct val="120000"/>
              </a:lnSpc>
              <a:spcBef>
                <a:spcPts val="600"/>
              </a:spcBef>
              <a:buFont typeface="Arial" panose="020B0604020202020204" pitchFamily="34" charset="0"/>
              <a:buChar char="•"/>
            </a:pPr>
            <a:r>
              <a:rPr lang="en-US" sz="1600" dirty="0"/>
              <a:t>There is serious doubt concerning the stability of market or labor conditions that will exist during an extended period of contract performance, and </a:t>
            </a:r>
          </a:p>
          <a:p>
            <a:pPr marL="344488" indent="-231775" algn="just">
              <a:lnSpc>
                <a:spcPct val="120000"/>
              </a:lnSpc>
              <a:spcBef>
                <a:spcPts val="600"/>
              </a:spcBef>
              <a:buFont typeface="Arial" panose="020B0604020202020204" pitchFamily="34" charset="0"/>
              <a:buChar char="•"/>
            </a:pPr>
            <a:r>
              <a:rPr lang="en-US" sz="1600" dirty="0"/>
              <a:t>Contingencies that would otherwise be included in the contract price can be identified and covered separately in the contract. </a:t>
            </a:r>
          </a:p>
          <a:p>
            <a:pPr marL="0" indent="0" algn="just">
              <a:lnSpc>
                <a:spcPct val="120000"/>
              </a:lnSpc>
              <a:spcBef>
                <a:spcPts val="600"/>
              </a:spcBef>
              <a:buNone/>
            </a:pPr>
            <a:r>
              <a:rPr lang="en-US" sz="1600" dirty="0"/>
              <a:t>Price adjustments – </a:t>
            </a:r>
          </a:p>
          <a:p>
            <a:pPr marL="344488" indent="-231775" algn="just">
              <a:lnSpc>
                <a:spcPct val="120000"/>
              </a:lnSpc>
              <a:spcBef>
                <a:spcPts val="600"/>
              </a:spcBef>
              <a:buFont typeface="Arial" panose="020B0604020202020204" pitchFamily="34" charset="0"/>
              <a:buChar char="•"/>
            </a:pPr>
            <a:r>
              <a:rPr lang="en-US" sz="1600" dirty="0"/>
              <a:t>Based on established prices should normally be restricted to industry-wide contingencies. </a:t>
            </a:r>
          </a:p>
          <a:p>
            <a:pPr marL="344488" indent="-231775" algn="just">
              <a:lnSpc>
                <a:spcPct val="120000"/>
              </a:lnSpc>
              <a:spcBef>
                <a:spcPts val="600"/>
              </a:spcBef>
              <a:buFont typeface="Arial" panose="020B0604020202020204" pitchFamily="34" charset="0"/>
              <a:buChar char="•"/>
            </a:pPr>
            <a:r>
              <a:rPr lang="en-US" sz="1600" dirty="0"/>
              <a:t>Based  on labor and material costs should be limited to contingencies beyond the contractor's control. </a:t>
            </a:r>
          </a:p>
          <a:p>
            <a:pPr marL="0" indent="0" algn="just">
              <a:lnSpc>
                <a:spcPct val="120000"/>
              </a:lnSpc>
              <a:spcBef>
                <a:spcPts val="600"/>
              </a:spcBef>
              <a:buNone/>
            </a:pPr>
            <a:r>
              <a:rPr lang="en-US" sz="1600" dirty="0"/>
              <a:t>A fixed-price contract with economic price adjustment shall not be used unless the contracting officer determines that it is necessary either to protect the contractor and the Government against significant fluctuations in labor or material costs or to provide for contract price adjustment in the event of changes in the contractor's established prices.</a:t>
            </a:r>
          </a:p>
        </p:txBody>
      </p:sp>
    </p:spTree>
    <p:extLst>
      <p:ext uri="{BB962C8B-B14F-4D97-AF65-F5344CB8AC3E}">
        <p14:creationId xmlns:p14="http://schemas.microsoft.com/office/powerpoint/2010/main" val="5933030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Introduction</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a:bodyPr>
          <a:lstStyle/>
          <a:p>
            <a:pPr marL="0" indent="0">
              <a:lnSpc>
                <a:spcPct val="120000"/>
              </a:lnSpc>
              <a:spcBef>
                <a:spcPts val="0"/>
              </a:spcBef>
              <a:spcAft>
                <a:spcPts val="600"/>
              </a:spcAft>
              <a:buNone/>
            </a:pPr>
            <a:r>
              <a:rPr lang="en-US" sz="1500" dirty="0"/>
              <a:t>Alaska NPTAC offers a wide range of free assistance, including:</a:t>
            </a:r>
          </a:p>
          <a:p>
            <a:pPr marL="0" indent="0">
              <a:lnSpc>
                <a:spcPct val="120000"/>
              </a:lnSpc>
              <a:spcBef>
                <a:spcPts val="0"/>
              </a:spcBef>
              <a:spcAft>
                <a:spcPts val="600"/>
              </a:spcAft>
              <a:buNone/>
            </a:pPr>
            <a:r>
              <a:rPr lang="en-US" sz="1200" dirty="0"/>
              <a:t>Counseling - </a:t>
            </a:r>
          </a:p>
          <a:p>
            <a:pPr marL="461963" indent="-231775">
              <a:lnSpc>
                <a:spcPct val="120000"/>
              </a:lnSpc>
              <a:spcBef>
                <a:spcPts val="0"/>
              </a:spcBef>
              <a:spcAft>
                <a:spcPts val="600"/>
              </a:spcAft>
              <a:buFont typeface="Arial" panose="020B0604020202020204" pitchFamily="34" charset="0"/>
              <a:buChar char="•"/>
            </a:pPr>
            <a:r>
              <a:rPr lang="en-US" sz="1200" dirty="0"/>
              <a:t>Identifying marketing opportunities for your products and services</a:t>
            </a:r>
          </a:p>
          <a:p>
            <a:pPr marL="461963" indent="-231775">
              <a:lnSpc>
                <a:spcPct val="120000"/>
              </a:lnSpc>
              <a:spcBef>
                <a:spcPts val="0"/>
              </a:spcBef>
              <a:spcAft>
                <a:spcPts val="600"/>
              </a:spcAft>
              <a:buFont typeface="Arial" panose="020B0604020202020204" pitchFamily="34" charset="0"/>
              <a:buChar char="•"/>
            </a:pPr>
            <a:r>
              <a:rPr lang="en-US" sz="1200" dirty="0"/>
              <a:t>Understanding Federal, State and local government contracting requirements</a:t>
            </a:r>
          </a:p>
          <a:p>
            <a:pPr marL="461963" indent="-231775">
              <a:lnSpc>
                <a:spcPct val="120000"/>
              </a:lnSpc>
              <a:spcBef>
                <a:spcPts val="0"/>
              </a:spcBef>
              <a:spcAft>
                <a:spcPts val="600"/>
              </a:spcAft>
              <a:buFont typeface="Arial" panose="020B0604020202020204" pitchFamily="34" charset="0"/>
              <a:buChar char="•"/>
            </a:pPr>
            <a:r>
              <a:rPr lang="en-US" sz="1200" dirty="0"/>
              <a:t>Submitting required certifications and registrations</a:t>
            </a:r>
          </a:p>
          <a:p>
            <a:pPr marL="461963" indent="-231775">
              <a:lnSpc>
                <a:spcPct val="120000"/>
              </a:lnSpc>
              <a:spcBef>
                <a:spcPts val="0"/>
              </a:spcBef>
              <a:spcAft>
                <a:spcPts val="600"/>
              </a:spcAft>
              <a:buFont typeface="Arial" panose="020B0604020202020204" pitchFamily="34" charset="0"/>
              <a:buChar char="•"/>
            </a:pPr>
            <a:r>
              <a:rPr lang="en-US" sz="1200" dirty="0"/>
              <a:t>Preparation and submitting bids and proposals</a:t>
            </a:r>
          </a:p>
          <a:p>
            <a:pPr marL="461963" indent="-231775">
              <a:lnSpc>
                <a:spcPct val="120000"/>
              </a:lnSpc>
              <a:spcBef>
                <a:spcPts val="0"/>
              </a:spcBef>
              <a:spcAft>
                <a:spcPts val="600"/>
              </a:spcAft>
              <a:buFont typeface="Arial" panose="020B0604020202020204" pitchFamily="34" charset="0"/>
              <a:buChar char="•"/>
            </a:pPr>
            <a:r>
              <a:rPr lang="en-US" sz="1200" dirty="0"/>
              <a:t>Post-award functions</a:t>
            </a:r>
          </a:p>
          <a:p>
            <a:pPr marL="0" indent="0">
              <a:lnSpc>
                <a:spcPct val="120000"/>
              </a:lnSpc>
              <a:spcBef>
                <a:spcPts val="0"/>
              </a:spcBef>
              <a:spcAft>
                <a:spcPts val="600"/>
              </a:spcAft>
              <a:buNone/>
            </a:pPr>
            <a:r>
              <a:rPr lang="en-US" sz="1200" dirty="0"/>
              <a:t>Outreach</a:t>
            </a:r>
          </a:p>
          <a:p>
            <a:pPr marL="461963" indent="-231775">
              <a:lnSpc>
                <a:spcPct val="120000"/>
              </a:lnSpc>
              <a:spcBef>
                <a:spcPts val="0"/>
              </a:spcBef>
              <a:spcAft>
                <a:spcPts val="600"/>
              </a:spcAft>
              <a:buFont typeface="Arial" panose="020B0604020202020204" pitchFamily="34" charset="0"/>
              <a:buChar char="•"/>
            </a:pPr>
            <a:r>
              <a:rPr lang="en-US" sz="1200" dirty="0"/>
              <a:t>Public awareness of NPTAC, events, workshops, seminars, or other related training</a:t>
            </a:r>
          </a:p>
          <a:p>
            <a:pPr marL="461963" indent="-231775">
              <a:lnSpc>
                <a:spcPct val="120000"/>
              </a:lnSpc>
              <a:spcBef>
                <a:spcPts val="0"/>
              </a:spcBef>
              <a:spcAft>
                <a:spcPts val="600"/>
              </a:spcAft>
              <a:buFont typeface="Arial" panose="020B0604020202020204" pitchFamily="34" charset="0"/>
              <a:buChar char="•"/>
            </a:pPr>
            <a:r>
              <a:rPr lang="en-US" sz="1200" dirty="0"/>
              <a:t>Work with local resource partners to provide training and counseling </a:t>
            </a:r>
          </a:p>
          <a:p>
            <a:pPr marL="0" indent="0">
              <a:lnSpc>
                <a:spcPct val="120000"/>
              </a:lnSpc>
              <a:spcBef>
                <a:spcPts val="0"/>
              </a:spcBef>
              <a:spcAft>
                <a:spcPts val="600"/>
              </a:spcAft>
              <a:buNone/>
            </a:pPr>
            <a:r>
              <a:rPr lang="en-US" sz="1200" dirty="0"/>
              <a:t>Guidance</a:t>
            </a:r>
          </a:p>
          <a:p>
            <a:pPr marL="461963" indent="-231775">
              <a:lnSpc>
                <a:spcPct val="120000"/>
              </a:lnSpc>
              <a:spcBef>
                <a:spcPts val="0"/>
              </a:spcBef>
              <a:spcAft>
                <a:spcPts val="600"/>
              </a:spcAft>
              <a:buFont typeface="Arial" panose="020B0604020202020204" pitchFamily="34" charset="0"/>
              <a:buChar char="•"/>
            </a:pPr>
            <a:r>
              <a:rPr lang="en-US" sz="1200" dirty="0"/>
              <a:t>Understanding Federal, State and local government contracting requirements</a:t>
            </a:r>
          </a:p>
          <a:p>
            <a:pPr marL="461963" indent="-231775">
              <a:lnSpc>
                <a:spcPct val="120000"/>
              </a:lnSpc>
              <a:spcBef>
                <a:spcPts val="0"/>
              </a:spcBef>
              <a:spcAft>
                <a:spcPts val="600"/>
              </a:spcAft>
              <a:buFont typeface="Arial" panose="020B0604020202020204" pitchFamily="34" charset="0"/>
              <a:buChar char="•"/>
            </a:pPr>
            <a:r>
              <a:rPr lang="en-US" sz="1200" dirty="0"/>
              <a:t>Federal, State and local government contracting laws, policies and procedures</a:t>
            </a:r>
          </a:p>
        </p:txBody>
      </p:sp>
    </p:spTree>
    <p:extLst>
      <p:ext uri="{BB962C8B-B14F-4D97-AF65-F5344CB8AC3E}">
        <p14:creationId xmlns:p14="http://schemas.microsoft.com/office/powerpoint/2010/main" val="3123714943"/>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Fixed Price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lnSpcReduction="10000"/>
          </a:bodyPr>
          <a:lstStyle/>
          <a:p>
            <a:pPr marL="0" indent="0" algn="just">
              <a:lnSpc>
                <a:spcPct val="120000"/>
              </a:lnSpc>
              <a:spcBef>
                <a:spcPts val="600"/>
              </a:spcBef>
              <a:buNone/>
            </a:pPr>
            <a:r>
              <a:rPr lang="en-US" sz="1900" dirty="0"/>
              <a:t>Other Fixed-Price Contracts</a:t>
            </a:r>
          </a:p>
          <a:p>
            <a:pPr marL="344488" indent="-231775" algn="just">
              <a:lnSpc>
                <a:spcPct val="120000"/>
              </a:lnSpc>
              <a:spcBef>
                <a:spcPts val="600"/>
              </a:spcBef>
              <a:buFont typeface="Arial" panose="020B0604020202020204" pitchFamily="34" charset="0"/>
              <a:buChar char="•"/>
            </a:pPr>
            <a:r>
              <a:rPr lang="en-US" sz="1700" dirty="0"/>
              <a:t>A fixed-price incentive contract - provides for adjusting profit and establishing the final contract price by a formula based on the relationship of final negotiated total cost to total target cost.</a:t>
            </a:r>
          </a:p>
          <a:p>
            <a:pPr marL="344488" indent="-231775" algn="just">
              <a:lnSpc>
                <a:spcPct val="120000"/>
              </a:lnSpc>
              <a:spcBef>
                <a:spcPts val="600"/>
              </a:spcBef>
              <a:buFont typeface="Arial" panose="020B0604020202020204" pitchFamily="34" charset="0"/>
              <a:buChar char="•"/>
            </a:pPr>
            <a:r>
              <a:rPr lang="en-US" sz="1700" dirty="0"/>
              <a:t>A fixed-price contract with prospective price redetermination provides for (a) a firm fixed price for an initial period of contract deliveries and (b) prospective redetermination, at a stated time(s) during performance, of the price for subsequent periods of performance.</a:t>
            </a:r>
          </a:p>
          <a:p>
            <a:pPr marL="344488" indent="-231775" algn="just">
              <a:lnSpc>
                <a:spcPct val="120000"/>
              </a:lnSpc>
              <a:spcBef>
                <a:spcPts val="600"/>
              </a:spcBef>
              <a:buFont typeface="Arial" panose="020B0604020202020204" pitchFamily="34" charset="0"/>
              <a:buChar char="•"/>
            </a:pPr>
            <a:r>
              <a:rPr lang="en-US" sz="1700" dirty="0"/>
              <a:t>A fixed-ceiling-price contract with retroactive price redetermination provides for (a) a fixed ceiling price and (b) retroactive price redetermination within the ceiling after completion of the contract.</a:t>
            </a:r>
          </a:p>
          <a:p>
            <a:pPr marL="344488" indent="-231775" algn="just">
              <a:lnSpc>
                <a:spcPct val="120000"/>
              </a:lnSpc>
              <a:spcBef>
                <a:spcPts val="600"/>
              </a:spcBef>
              <a:buFont typeface="Arial" panose="020B0604020202020204" pitchFamily="34" charset="0"/>
              <a:buChar char="•"/>
            </a:pPr>
            <a:r>
              <a:rPr lang="en-US" sz="1700" dirty="0"/>
              <a:t>A firm-fixed-price, level-of-effort term contract requires (a) the contractor to provide a specified level of effort, over a stated period of time, on work that can be stated only in general terms and (b) the Government to pay the contractor a fixed dollar amount.</a:t>
            </a:r>
          </a:p>
        </p:txBody>
      </p:sp>
    </p:spTree>
    <p:extLst>
      <p:ext uri="{BB962C8B-B14F-4D97-AF65-F5344CB8AC3E}">
        <p14:creationId xmlns:p14="http://schemas.microsoft.com/office/powerpoint/2010/main" val="325117172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Cost-Reimbursement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0" indent="0" algn="just">
              <a:lnSpc>
                <a:spcPct val="120000"/>
              </a:lnSpc>
              <a:spcBef>
                <a:spcPts val="600"/>
              </a:spcBef>
              <a:buNone/>
            </a:pPr>
            <a:r>
              <a:rPr lang="en-US" sz="2800" dirty="0"/>
              <a:t>Cost-Reimbursement Contracts</a:t>
            </a:r>
          </a:p>
          <a:p>
            <a:pPr marL="344488" indent="-231775" algn="just">
              <a:lnSpc>
                <a:spcPct val="120000"/>
              </a:lnSpc>
              <a:spcBef>
                <a:spcPts val="600"/>
              </a:spcBef>
              <a:buFont typeface="Arial" panose="020B0604020202020204" pitchFamily="34" charset="0"/>
              <a:buChar char="•"/>
            </a:pPr>
            <a:r>
              <a:rPr lang="en-US" sz="2400" dirty="0"/>
              <a:t>Cost-reimbursement types of contracts provide for payment of allowable incurred costs, to the extent prescribed in the contract. </a:t>
            </a:r>
          </a:p>
          <a:p>
            <a:pPr marL="344488" indent="-231775" algn="just">
              <a:lnSpc>
                <a:spcPct val="120000"/>
              </a:lnSpc>
              <a:spcBef>
                <a:spcPts val="600"/>
              </a:spcBef>
              <a:buFont typeface="Arial" panose="020B0604020202020204" pitchFamily="34" charset="0"/>
              <a:buChar char="•"/>
            </a:pPr>
            <a:r>
              <a:rPr lang="en-US" sz="2400" dirty="0"/>
              <a:t>These contracts establish an estimate of total cost for the purpose of obligating funds and establishing a ceiling that the contractor may not exceed without the approval of the contracting officer.</a:t>
            </a:r>
          </a:p>
          <a:p>
            <a:pPr marL="344488" indent="-231775" algn="just">
              <a:lnSpc>
                <a:spcPct val="120000"/>
              </a:lnSpc>
              <a:spcBef>
                <a:spcPts val="600"/>
              </a:spcBef>
              <a:buFont typeface="Arial" panose="020B0604020202020204" pitchFamily="34" charset="0"/>
              <a:buChar char="•"/>
            </a:pPr>
            <a:r>
              <a:rPr lang="en-US" sz="2400" dirty="0"/>
              <a:t>The contracting officer shall use cost-reimbursement contracts only when—</a:t>
            </a:r>
          </a:p>
          <a:p>
            <a:pPr marL="690563" lvl="1" indent="-231775" algn="just">
              <a:lnSpc>
                <a:spcPct val="120000"/>
              </a:lnSpc>
              <a:spcBef>
                <a:spcPts val="600"/>
              </a:spcBef>
              <a:buFont typeface="Arial" panose="020B0604020202020204" pitchFamily="34" charset="0"/>
              <a:buChar char="•"/>
            </a:pPr>
            <a:r>
              <a:rPr lang="en-US" sz="2000" dirty="0"/>
              <a:t>Circumstances do not allow the agency to define its requirements sufficiently to allow for a fixed-price type contract or</a:t>
            </a:r>
          </a:p>
          <a:p>
            <a:pPr marL="690563" lvl="1" indent="-231775" algn="just">
              <a:lnSpc>
                <a:spcPct val="120000"/>
              </a:lnSpc>
              <a:spcBef>
                <a:spcPts val="600"/>
              </a:spcBef>
              <a:buFont typeface="Arial" panose="020B0604020202020204" pitchFamily="34" charset="0"/>
              <a:buChar char="•"/>
            </a:pPr>
            <a:r>
              <a:rPr lang="en-US" sz="2000" dirty="0"/>
              <a:t>Uncertainties in contract performance do not permit costs to be estimated with sufficient accuracy to use any type of fixed-price contract.</a:t>
            </a:r>
          </a:p>
        </p:txBody>
      </p:sp>
    </p:spTree>
    <p:extLst>
      <p:ext uri="{BB962C8B-B14F-4D97-AF65-F5344CB8AC3E}">
        <p14:creationId xmlns:p14="http://schemas.microsoft.com/office/powerpoint/2010/main" val="29672271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nSpc>
                <a:spcPct val="120000"/>
              </a:lnSpc>
              <a:spcBef>
                <a:spcPts val="0"/>
              </a:spcBef>
              <a:spcAft>
                <a:spcPts val="600"/>
              </a:spcAft>
            </a:pPr>
            <a:r>
              <a:rPr lang="en-US" sz="3600" dirty="0"/>
              <a:t>Cost-Reimbursement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85000" lnSpcReduction="20000"/>
          </a:bodyPr>
          <a:lstStyle/>
          <a:p>
            <a:pPr marL="344488" indent="-231775" algn="just">
              <a:lnSpc>
                <a:spcPct val="120000"/>
              </a:lnSpc>
              <a:spcBef>
                <a:spcPts val="600"/>
              </a:spcBef>
              <a:buFont typeface="Arial" panose="020B0604020202020204" pitchFamily="34" charset="0"/>
              <a:buChar char="•"/>
            </a:pPr>
            <a:r>
              <a:rPr lang="en-US" dirty="0"/>
              <a:t>Cost contract - a cost-reimbursement contract in which the contractor receives no fee. A cost contract may be appropriate for research and development work, particularly with nonprofit educational institutions or other nonprofit organizations.</a:t>
            </a:r>
          </a:p>
          <a:p>
            <a:pPr marL="344488" indent="-231775" algn="just">
              <a:lnSpc>
                <a:spcPct val="120000"/>
              </a:lnSpc>
              <a:spcBef>
                <a:spcPts val="600"/>
              </a:spcBef>
              <a:buFont typeface="Arial" panose="020B0604020202020204" pitchFamily="34" charset="0"/>
              <a:buChar char="•"/>
            </a:pPr>
            <a:r>
              <a:rPr lang="en-US" dirty="0"/>
              <a:t>Cost-sharing contracts - a cost-reimbursement contract in which the contractor receives no fee and is reimbursed only for an agreed-upon portion of its allowable costs. A cost-sharing contract may be used when the contractor agrees to absorb a portion of the costs, in the expectation of substantial compensating benefits.</a:t>
            </a:r>
          </a:p>
          <a:p>
            <a:pPr marL="344488" indent="-231775" algn="just">
              <a:lnSpc>
                <a:spcPct val="120000"/>
              </a:lnSpc>
              <a:spcBef>
                <a:spcPts val="600"/>
              </a:spcBef>
              <a:buFont typeface="Arial" panose="020B0604020202020204" pitchFamily="34" charset="0"/>
              <a:buChar char="•"/>
            </a:pPr>
            <a:r>
              <a:rPr lang="en-US" dirty="0"/>
              <a:t>Cost-plus-incentive-fee contract - a cost-reimbursement contract that provides for an initially negotiated fee to be adjusted later by a formula based on the relationship of total allowable costs to total target costs. </a:t>
            </a:r>
          </a:p>
          <a:p>
            <a:pPr marL="344488" indent="-231775" algn="just">
              <a:lnSpc>
                <a:spcPct val="120000"/>
              </a:lnSpc>
              <a:spcBef>
                <a:spcPts val="600"/>
              </a:spcBef>
              <a:buFont typeface="Arial" panose="020B0604020202020204" pitchFamily="34" charset="0"/>
              <a:buChar char="•"/>
            </a:pPr>
            <a:r>
              <a:rPr lang="en-US" dirty="0"/>
              <a:t>Cost-plus-award-fee contract - a cost-reimbursement contract that provides for a fee consisting of (a) a base amount (which may be zero) fixed at inception of the contract and (b) an award amount, based upon a judgmental evaluation by the Government, sufficient to provide motivation for excellence in contract performance. </a:t>
            </a:r>
          </a:p>
        </p:txBody>
      </p:sp>
    </p:spTree>
    <p:extLst>
      <p:ext uri="{BB962C8B-B14F-4D97-AF65-F5344CB8AC3E}">
        <p14:creationId xmlns:p14="http://schemas.microsoft.com/office/powerpoint/2010/main" val="3776077449"/>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Cost-Reimbursement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spcBef>
                <a:spcPts val="600"/>
              </a:spcBef>
              <a:buNone/>
            </a:pPr>
            <a:r>
              <a:rPr lang="en-US" sz="2400" dirty="0"/>
              <a:t>Cost-plus-fixed-fee contract </a:t>
            </a:r>
          </a:p>
          <a:p>
            <a:pPr marL="344488" indent="-231775" algn="just">
              <a:lnSpc>
                <a:spcPct val="120000"/>
              </a:lnSpc>
              <a:spcBef>
                <a:spcPts val="600"/>
              </a:spcBef>
              <a:buFont typeface="Arial" panose="020B0604020202020204" pitchFamily="34" charset="0"/>
              <a:buChar char="•"/>
            </a:pPr>
            <a:r>
              <a:rPr lang="en-US" dirty="0"/>
              <a:t>A cost-reimbursement contract that provides for payment to the contractor of a negotiated fee that is fixed at the inception of the contract.  The fixed fee does not vary with actual cost, but may be adjusted as a result of changes in the work to be performed under the contract. </a:t>
            </a:r>
          </a:p>
          <a:p>
            <a:pPr marL="344488" indent="-231775" algn="just">
              <a:lnSpc>
                <a:spcPct val="120000"/>
              </a:lnSpc>
              <a:spcBef>
                <a:spcPts val="600"/>
              </a:spcBef>
              <a:buFont typeface="Arial" panose="020B0604020202020204" pitchFamily="34" charset="0"/>
              <a:buChar char="•"/>
            </a:pPr>
            <a:r>
              <a:rPr lang="en-US" dirty="0"/>
              <a:t>This contract type permits contracting for efforts that might otherwise present too great a risk to contractors, but it provides the contractor only a minimum incentive to control costs.</a:t>
            </a:r>
          </a:p>
          <a:p>
            <a:pPr marL="344488" indent="-231775" algn="just">
              <a:lnSpc>
                <a:spcPct val="120000"/>
              </a:lnSpc>
              <a:spcBef>
                <a:spcPts val="600"/>
              </a:spcBef>
              <a:buFont typeface="Arial" panose="020B0604020202020204" pitchFamily="34" charset="0"/>
              <a:buChar char="•"/>
            </a:pPr>
            <a:r>
              <a:rPr lang="en-US" dirty="0"/>
              <a:t>A cost-plus-fixed-fee contract is suitable for use when —</a:t>
            </a:r>
          </a:p>
          <a:p>
            <a:pPr marL="690563" lvl="1" indent="-231775" algn="just">
              <a:lnSpc>
                <a:spcPct val="120000"/>
              </a:lnSpc>
              <a:spcBef>
                <a:spcPts val="600"/>
              </a:spcBef>
              <a:buFont typeface="Arial" panose="020B0604020202020204" pitchFamily="34" charset="0"/>
              <a:buChar char="•"/>
            </a:pPr>
            <a:r>
              <a:rPr lang="en-US" dirty="0"/>
              <a:t>The contract is for the performance of research or preliminary exploration or study, and the level of effort required is unknown; or</a:t>
            </a:r>
          </a:p>
          <a:p>
            <a:pPr marL="690563" lvl="1" indent="-231775" algn="just">
              <a:lnSpc>
                <a:spcPct val="120000"/>
              </a:lnSpc>
              <a:spcBef>
                <a:spcPts val="600"/>
              </a:spcBef>
              <a:buFont typeface="Arial" panose="020B0604020202020204" pitchFamily="34" charset="0"/>
              <a:buChar char="•"/>
            </a:pPr>
            <a:r>
              <a:rPr lang="en-US" dirty="0"/>
              <a:t>The contract is for development and test, and using a cost-plus- incentive-fee contract is not practical.</a:t>
            </a:r>
          </a:p>
        </p:txBody>
      </p:sp>
    </p:spTree>
    <p:extLst>
      <p:ext uri="{BB962C8B-B14F-4D97-AF65-F5344CB8AC3E}">
        <p14:creationId xmlns:p14="http://schemas.microsoft.com/office/powerpoint/2010/main" val="34439047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Incentive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62500" lnSpcReduction="20000"/>
          </a:bodyPr>
          <a:lstStyle/>
          <a:p>
            <a:pPr marL="0" indent="0" algn="just">
              <a:lnSpc>
                <a:spcPct val="120000"/>
              </a:lnSpc>
              <a:spcBef>
                <a:spcPts val="600"/>
              </a:spcBef>
              <a:buNone/>
            </a:pPr>
            <a:r>
              <a:rPr lang="en-US" sz="2900" dirty="0"/>
              <a:t>Incentive Contracts are appropriate when -</a:t>
            </a:r>
          </a:p>
          <a:p>
            <a:pPr marL="344488" indent="-231775" algn="just">
              <a:lnSpc>
                <a:spcPct val="120000"/>
              </a:lnSpc>
              <a:spcBef>
                <a:spcPts val="600"/>
              </a:spcBef>
              <a:buFont typeface="Arial" panose="020B0604020202020204" pitchFamily="34" charset="0"/>
              <a:buChar char="•"/>
            </a:pPr>
            <a:r>
              <a:rPr lang="en-US" sz="2500" dirty="0"/>
              <a:t>A firm-fixed-price contract is not appropriate and </a:t>
            </a:r>
          </a:p>
          <a:p>
            <a:pPr marL="344488" indent="-231775" algn="just">
              <a:lnSpc>
                <a:spcPct val="120000"/>
              </a:lnSpc>
              <a:spcBef>
                <a:spcPts val="600"/>
              </a:spcBef>
              <a:buFont typeface="Arial" panose="020B0604020202020204" pitchFamily="34" charset="0"/>
              <a:buChar char="•"/>
            </a:pPr>
            <a:r>
              <a:rPr lang="en-US" sz="2500" dirty="0"/>
              <a:t>The required supplies or services can be acquired at lower costs with improved delivery or technical performance by relating the amount of profit or fee payable under the contract to the contractor's performance. </a:t>
            </a:r>
          </a:p>
          <a:p>
            <a:pPr marL="344488" indent="-231775" algn="just">
              <a:lnSpc>
                <a:spcPct val="120000"/>
              </a:lnSpc>
              <a:spcBef>
                <a:spcPts val="600"/>
              </a:spcBef>
              <a:buFont typeface="Arial" panose="020B0604020202020204" pitchFamily="34" charset="0"/>
              <a:buChar char="•"/>
            </a:pPr>
            <a:r>
              <a:rPr lang="en-US" sz="2500" dirty="0"/>
              <a:t>Incentive contracts are designed to obtain specific acquisition objectives by —</a:t>
            </a:r>
          </a:p>
          <a:p>
            <a:pPr marL="637096" lvl="1" indent="-231775" algn="just">
              <a:lnSpc>
                <a:spcPct val="120000"/>
              </a:lnSpc>
              <a:spcBef>
                <a:spcPts val="600"/>
              </a:spcBef>
              <a:buFont typeface="Arial" panose="020B0604020202020204" pitchFamily="34" charset="0"/>
              <a:buChar char="•"/>
            </a:pPr>
            <a:r>
              <a:rPr lang="en-US" sz="2300" dirty="0"/>
              <a:t>Establishing reasonable and attainable targets that are clearly communicated to the contractor; and</a:t>
            </a:r>
          </a:p>
          <a:p>
            <a:pPr marL="637096" lvl="1" indent="-231775" algn="just">
              <a:lnSpc>
                <a:spcPct val="120000"/>
              </a:lnSpc>
              <a:spcBef>
                <a:spcPts val="600"/>
              </a:spcBef>
              <a:buFont typeface="Arial" panose="020B0604020202020204" pitchFamily="34" charset="0"/>
              <a:buChar char="•"/>
            </a:pPr>
            <a:r>
              <a:rPr lang="en-US" sz="2300" dirty="0"/>
              <a:t>Including appropriate incentive arrangements designed to motivate contractor efforts that might not otherwise be emphasized; and </a:t>
            </a:r>
          </a:p>
          <a:p>
            <a:pPr marL="637096" lvl="1" indent="-231775" algn="just">
              <a:lnSpc>
                <a:spcPct val="120000"/>
              </a:lnSpc>
              <a:spcBef>
                <a:spcPts val="600"/>
              </a:spcBef>
              <a:buFont typeface="Arial" panose="020B0604020202020204" pitchFamily="34" charset="0"/>
              <a:buChar char="•"/>
            </a:pPr>
            <a:r>
              <a:rPr lang="en-US" sz="2300" dirty="0"/>
              <a:t>Discourage contractor inefficiency and waste.</a:t>
            </a:r>
          </a:p>
          <a:p>
            <a:pPr marL="344488" indent="-231775" algn="just">
              <a:lnSpc>
                <a:spcPct val="120000"/>
              </a:lnSpc>
              <a:spcBef>
                <a:spcPts val="600"/>
              </a:spcBef>
              <a:buFont typeface="Arial" panose="020B0604020202020204" pitchFamily="34" charset="0"/>
              <a:buChar char="•"/>
            </a:pPr>
            <a:r>
              <a:rPr lang="en-US" sz="2500" dirty="0"/>
              <a:t>When predetermined, formula-type incentives on technical performance or delivery are included, increases in profit or fee are provided only for achievement that surpasses the targets, and decreases are provided for to the extent that such targets are not met. </a:t>
            </a:r>
          </a:p>
        </p:txBody>
      </p:sp>
    </p:spTree>
    <p:extLst>
      <p:ext uri="{BB962C8B-B14F-4D97-AF65-F5344CB8AC3E}">
        <p14:creationId xmlns:p14="http://schemas.microsoft.com/office/powerpoint/2010/main" val="19506635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Incentive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spcBef>
                <a:spcPts val="600"/>
              </a:spcBef>
              <a:buNone/>
            </a:pPr>
            <a:r>
              <a:rPr lang="en-US" sz="2400" dirty="0"/>
              <a:t>The two basic categories of incentive contracts are -</a:t>
            </a:r>
          </a:p>
          <a:p>
            <a:pPr marL="344488" indent="-231775" algn="just">
              <a:lnSpc>
                <a:spcPct val="120000"/>
              </a:lnSpc>
              <a:spcBef>
                <a:spcPts val="600"/>
              </a:spcBef>
              <a:buFont typeface="Arial" panose="020B0604020202020204" pitchFamily="34" charset="0"/>
              <a:buChar char="•"/>
            </a:pPr>
            <a:r>
              <a:rPr lang="en-US" dirty="0"/>
              <a:t>Fixed-price incentive contracts. Since it is usually to the Government's advantage for the contractor to assume substantial cost responsibility and an appropriate share of the cost risk, fixed-price incentive contracts are preferred when contract costs and performance requirements are reasonably certain. </a:t>
            </a:r>
          </a:p>
          <a:p>
            <a:pPr marL="344488" indent="-231775" algn="just">
              <a:lnSpc>
                <a:spcPct val="120000"/>
              </a:lnSpc>
              <a:spcBef>
                <a:spcPts val="600"/>
              </a:spcBef>
              <a:buFont typeface="Arial" panose="020B0604020202020204" pitchFamily="34" charset="0"/>
              <a:buChar char="•"/>
            </a:pPr>
            <a:r>
              <a:rPr lang="en-US" dirty="0"/>
              <a:t>Cost-reimbursement incentive contracts. Cost-reimbursement incentive contracts are subject to the overall limitations in 16.301 that apply to all cost-reimbursement contracts.</a:t>
            </a:r>
          </a:p>
          <a:p>
            <a:pPr marL="0" indent="0" algn="just">
              <a:lnSpc>
                <a:spcPct val="120000"/>
              </a:lnSpc>
              <a:spcBef>
                <a:spcPts val="600"/>
              </a:spcBef>
              <a:buNone/>
            </a:pPr>
            <a:r>
              <a:rPr lang="en-US" sz="2400" dirty="0"/>
              <a:t>A determination and finding, signed by the head of the contracting activity, shall be completed for all incentive and award fee contracts justifying that the use of this type of contract is in the best interest of the Government.</a:t>
            </a:r>
          </a:p>
        </p:txBody>
      </p:sp>
    </p:spTree>
    <p:extLst>
      <p:ext uri="{BB962C8B-B14F-4D97-AF65-F5344CB8AC3E}">
        <p14:creationId xmlns:p14="http://schemas.microsoft.com/office/powerpoint/2010/main" val="62968951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pPr algn="just">
              <a:lnSpc>
                <a:spcPct val="120000"/>
              </a:lnSpc>
              <a:spcBef>
                <a:spcPts val="600"/>
              </a:spcBef>
            </a:pPr>
            <a:r>
              <a:rPr lang="en-US" sz="3600" dirty="0"/>
              <a:t>Incentive Contracts</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fontScale="92500" lnSpcReduction="10000"/>
          </a:bodyPr>
          <a:lstStyle/>
          <a:p>
            <a:pPr marL="0" indent="0" algn="just">
              <a:lnSpc>
                <a:spcPct val="120000"/>
              </a:lnSpc>
              <a:spcBef>
                <a:spcPts val="600"/>
              </a:spcBef>
              <a:buNone/>
            </a:pPr>
            <a:r>
              <a:rPr lang="en-US" sz="2400" dirty="0"/>
              <a:t>The two basic categories of incentive contracts are -</a:t>
            </a:r>
          </a:p>
          <a:p>
            <a:pPr marL="344488" indent="-231775" algn="just">
              <a:lnSpc>
                <a:spcPct val="120000"/>
              </a:lnSpc>
              <a:spcBef>
                <a:spcPts val="600"/>
              </a:spcBef>
              <a:buFont typeface="Arial" panose="020B0604020202020204" pitchFamily="34" charset="0"/>
              <a:buChar char="•"/>
            </a:pPr>
            <a:r>
              <a:rPr lang="en-US" dirty="0"/>
              <a:t>Fixed-price incentive contracts. Since it is usually to the Government's advantage for the contractor to assume substantial cost responsibility and an appropriate share of the cost risk, fixed-price incentive contracts are preferred when contract costs and performance requirements are reasonably certain. </a:t>
            </a:r>
          </a:p>
          <a:p>
            <a:pPr marL="344488" indent="-231775" algn="just">
              <a:lnSpc>
                <a:spcPct val="120000"/>
              </a:lnSpc>
              <a:spcBef>
                <a:spcPts val="600"/>
              </a:spcBef>
              <a:buFont typeface="Arial" panose="020B0604020202020204" pitchFamily="34" charset="0"/>
              <a:buChar char="•"/>
            </a:pPr>
            <a:r>
              <a:rPr lang="en-US" dirty="0"/>
              <a:t>Cost-reimbursement incentive contracts. Cost-reimbursement incentive contracts are subject to the overall limitations in 16.301 that apply to all cost-reimbursement contracts.</a:t>
            </a:r>
          </a:p>
          <a:p>
            <a:pPr marL="0" indent="0" algn="just">
              <a:lnSpc>
                <a:spcPct val="120000"/>
              </a:lnSpc>
              <a:spcBef>
                <a:spcPts val="600"/>
              </a:spcBef>
              <a:buNone/>
            </a:pPr>
            <a:r>
              <a:rPr lang="en-US" sz="2400" dirty="0"/>
              <a:t>A determination and finding, signed by the head of the contracting activity, shall be completed for all incentive and award fee contracts justifying that the use of this type of contract is in the best interest of the Government.</a:t>
            </a:r>
          </a:p>
        </p:txBody>
      </p:sp>
    </p:spTree>
    <p:extLst>
      <p:ext uri="{BB962C8B-B14F-4D97-AF65-F5344CB8AC3E}">
        <p14:creationId xmlns:p14="http://schemas.microsoft.com/office/powerpoint/2010/main" val="5432234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Introduction</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a:bodyPr>
          <a:lstStyle/>
          <a:p>
            <a:pPr marL="0" indent="0">
              <a:buNone/>
            </a:pPr>
            <a:r>
              <a:rPr lang="en-US" sz="2400" dirty="0"/>
              <a:t>Alaska NPTAC Staff</a:t>
            </a:r>
            <a:endParaRPr lang="en-US" dirty="0"/>
          </a:p>
          <a:p>
            <a:pPr marL="0" indent="0">
              <a:buNone/>
            </a:pPr>
            <a:r>
              <a:rPr lang="en-US" sz="2400" dirty="0"/>
              <a:t>David Matekovich – AK NPTAC Program Manager </a:t>
            </a:r>
          </a:p>
          <a:p>
            <a:pPr marL="0" indent="0" algn="just">
              <a:buNone/>
            </a:pPr>
            <a:r>
              <a:rPr lang="en-US" sz="1600" dirty="0"/>
              <a:t>David Matekovich serves as Program Manager overseeing the Alaska NPTAC Grant Program for the Potawatomi Business Development Corporation / PBDC Federal Group. David served in the United States Army, with service including Operation Desert Shield / Desert Storm in Saudi Arabia and Iraq; NATO JFOR Peacekeeping Operations in Bosnia; as well as various overseas and stateside assignments. </a:t>
            </a:r>
          </a:p>
          <a:p>
            <a:pPr marL="0" indent="0" algn="just">
              <a:buNone/>
            </a:pPr>
            <a:r>
              <a:rPr lang="en-US" sz="1600" dirty="0"/>
              <a:t>After his military service, David earned a Business Management degree from Montana State University and worked for the U.S. Postal Service before relocating to Alaska to work for the U.S. Small Business Administration. David later retired from Federal employment and started a consulting firm focused on the needs of small businesses before joining PBDC. With his strong background in Federal contracting and SBA programs, combined with knowledge of standard business practices and methods, David seamlessly transitioned into his current role with the NPTAC grant program. David and his wife, Mary, currently reside in Anchorage, AK.</a:t>
            </a:r>
            <a:endParaRPr lang="en-US" sz="1200" dirty="0"/>
          </a:p>
        </p:txBody>
      </p:sp>
    </p:spTree>
    <p:extLst>
      <p:ext uri="{BB962C8B-B14F-4D97-AF65-F5344CB8AC3E}">
        <p14:creationId xmlns:p14="http://schemas.microsoft.com/office/powerpoint/2010/main" val="33180261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Introduction</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a:bodyPr>
          <a:lstStyle/>
          <a:p>
            <a:pPr marL="0" indent="0">
              <a:buNone/>
            </a:pPr>
            <a:r>
              <a:rPr lang="en-US" sz="2800" dirty="0"/>
              <a:t>Alaska NPTAC </a:t>
            </a:r>
            <a:r>
              <a:rPr lang="en-US" sz="2600" dirty="0"/>
              <a:t>Staff</a:t>
            </a:r>
          </a:p>
          <a:p>
            <a:pPr marL="0" indent="0">
              <a:buNone/>
            </a:pPr>
            <a:r>
              <a:rPr lang="en-US" sz="2600" dirty="0"/>
              <a:t>Troy Ryder - Counselor</a:t>
            </a:r>
          </a:p>
          <a:p>
            <a:pPr marL="0" indent="0" algn="just">
              <a:buNone/>
            </a:pPr>
            <a:r>
              <a:rPr lang="en-US" sz="1600" dirty="0"/>
              <a:t>Troy Ryder is the resident counselor for Alaska NPTAC, where he helps Alaskan-based Native American businesses get the support they need to effectively secure contracts related to work with the federal government. </a:t>
            </a:r>
          </a:p>
          <a:p>
            <a:pPr marL="0" indent="0" algn="just">
              <a:buNone/>
            </a:pPr>
            <a:r>
              <a:rPr lang="en-US" sz="1600" dirty="0"/>
              <a:t>Troy is uniquely qualified to guide businesses in this effort, having worked for the State of Alaska and the Federal Government, including the Small Business Administration (SBA). As part of his work with the SBA, he helped coordinate marketing and outreach programs targeting the needs of small businesses. </a:t>
            </a:r>
          </a:p>
          <a:p>
            <a:pPr marL="0" indent="0" algn="just">
              <a:buNone/>
            </a:pPr>
            <a:r>
              <a:rPr lang="en-US" sz="1600" dirty="0"/>
              <a:t>Prior to his careers in government, Troy served for four years in the U.S. Marine Corp. He is proud to continue serving his country by counseling Native American business owners on how to best utilize government programs to grow their businesses.</a:t>
            </a:r>
            <a:endParaRPr lang="en-US" sz="1050" dirty="0"/>
          </a:p>
        </p:txBody>
      </p:sp>
    </p:spTree>
    <p:extLst>
      <p:ext uri="{BB962C8B-B14F-4D97-AF65-F5344CB8AC3E}">
        <p14:creationId xmlns:p14="http://schemas.microsoft.com/office/powerpoint/2010/main" val="440288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Introduction</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a:bodyPr>
          <a:lstStyle/>
          <a:p>
            <a:pPr marL="0" indent="0">
              <a:buNone/>
            </a:pPr>
            <a:r>
              <a:rPr lang="en-US" sz="2400" dirty="0"/>
              <a:t>Training Objectives – </a:t>
            </a:r>
          </a:p>
          <a:p>
            <a:pPr marL="346075" indent="-230188">
              <a:buFont typeface="Arial" panose="020B0604020202020204" pitchFamily="34" charset="0"/>
              <a:buChar char="•"/>
            </a:pPr>
            <a:r>
              <a:rPr lang="en-US" dirty="0"/>
              <a:t>Provide on-going training for business owners interested in government contracting. </a:t>
            </a:r>
          </a:p>
          <a:p>
            <a:pPr marL="346075" indent="-230188">
              <a:buFont typeface="Arial" panose="020B0604020202020204" pitchFamily="34" charset="0"/>
              <a:buChar char="•"/>
            </a:pPr>
            <a:r>
              <a:rPr lang="en-US" dirty="0"/>
              <a:t>Expand our Native PTAC Clientele. </a:t>
            </a:r>
          </a:p>
          <a:p>
            <a:pPr marL="346075" indent="-230188">
              <a:buFont typeface="Arial" panose="020B0604020202020204" pitchFamily="34" charset="0"/>
              <a:buChar char="•"/>
            </a:pPr>
            <a:r>
              <a:rPr lang="en-US" dirty="0"/>
              <a:t>Provide the training, counseling and resources to help our clients succeed in government contracting. </a:t>
            </a:r>
          </a:p>
        </p:txBody>
      </p:sp>
    </p:spTree>
    <p:extLst>
      <p:ext uri="{BB962C8B-B14F-4D97-AF65-F5344CB8AC3E}">
        <p14:creationId xmlns:p14="http://schemas.microsoft.com/office/powerpoint/2010/main" val="40177096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Introduction</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a:normAutofit/>
          </a:bodyPr>
          <a:lstStyle/>
          <a:p>
            <a:pPr marL="0" indent="0">
              <a:buNone/>
            </a:pPr>
            <a:r>
              <a:rPr lang="en-US" sz="2400" dirty="0"/>
              <a:t>Class Schedule  – </a:t>
            </a:r>
          </a:p>
          <a:p>
            <a:pPr marL="346075" indent="-230188">
              <a:buFont typeface="Arial" panose="020B0604020202020204" pitchFamily="34" charset="0"/>
              <a:buChar char="•"/>
            </a:pPr>
            <a:r>
              <a:rPr lang="en-US" dirty="0"/>
              <a:t>10:30 – 10:45 Introduction </a:t>
            </a:r>
          </a:p>
          <a:p>
            <a:pPr marL="346075" indent="-230188">
              <a:buFont typeface="Arial" panose="020B0604020202020204" pitchFamily="34" charset="0"/>
              <a:buChar char="•"/>
            </a:pPr>
            <a:r>
              <a:rPr lang="en-US" dirty="0"/>
              <a:t>10:45 – 11:45 Presentation</a:t>
            </a:r>
          </a:p>
          <a:p>
            <a:pPr marL="346075" indent="-230188">
              <a:buFont typeface="Arial" panose="020B0604020202020204" pitchFamily="34" charset="0"/>
              <a:buChar char="•"/>
            </a:pPr>
            <a:r>
              <a:rPr lang="en-US" dirty="0"/>
              <a:t>11:45 – 12:00 Break</a:t>
            </a:r>
          </a:p>
          <a:p>
            <a:pPr marL="346075" indent="-230188">
              <a:buFont typeface="Arial" panose="020B0604020202020204" pitchFamily="34" charset="0"/>
              <a:buChar char="•"/>
            </a:pPr>
            <a:r>
              <a:rPr lang="en-US" dirty="0"/>
              <a:t>12:00 – 13:15 Presentation</a:t>
            </a:r>
          </a:p>
          <a:p>
            <a:pPr marL="346075" indent="-230188">
              <a:buFont typeface="Arial" panose="020B0604020202020204" pitchFamily="34" charset="0"/>
              <a:buChar char="•"/>
            </a:pPr>
            <a:r>
              <a:rPr lang="en-US" dirty="0"/>
              <a:t>13:15 – 13:30 Q&amp;A</a:t>
            </a:r>
          </a:p>
          <a:p>
            <a:pPr marL="346075" indent="-230188">
              <a:buFont typeface="Arial" panose="020B0604020202020204" pitchFamily="34" charset="0"/>
              <a:buChar char="•"/>
            </a:pPr>
            <a:endParaRPr lang="en-US" sz="2400" dirty="0"/>
          </a:p>
          <a:p>
            <a:pPr marL="346075" indent="-230188">
              <a:buFont typeface="Arial" panose="020B0604020202020204" pitchFamily="34" charset="0"/>
              <a:buChar char="•"/>
            </a:pPr>
            <a:endParaRPr lang="en-US" sz="2400" dirty="0"/>
          </a:p>
        </p:txBody>
      </p:sp>
    </p:spTree>
    <p:extLst>
      <p:ext uri="{BB962C8B-B14F-4D97-AF65-F5344CB8AC3E}">
        <p14:creationId xmlns:p14="http://schemas.microsoft.com/office/powerpoint/2010/main" val="18112654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BE3A2-91B9-4DB3-A5A4-45F0AF3C7112}"/>
              </a:ext>
            </a:extLst>
          </p:cNvPr>
          <p:cNvSpPr>
            <a:spLocks noGrp="1"/>
          </p:cNvSpPr>
          <p:nvPr>
            <p:ph type="title"/>
          </p:nvPr>
        </p:nvSpPr>
        <p:spPr/>
        <p:txBody>
          <a:bodyPr>
            <a:normAutofit/>
          </a:bodyPr>
          <a:lstStyle/>
          <a:p>
            <a:r>
              <a:rPr lang="en-US" sz="4000" dirty="0"/>
              <a:t>Training Overview</a:t>
            </a:r>
          </a:p>
        </p:txBody>
      </p:sp>
      <p:sp>
        <p:nvSpPr>
          <p:cNvPr id="3" name="Content Placeholder 2">
            <a:extLst>
              <a:ext uri="{FF2B5EF4-FFF2-40B4-BE49-F238E27FC236}">
                <a16:creationId xmlns:a16="http://schemas.microsoft.com/office/drawing/2014/main" id="{544CE62D-8B2B-487D-817F-C261378D63EB}"/>
              </a:ext>
            </a:extLst>
          </p:cNvPr>
          <p:cNvSpPr>
            <a:spLocks noGrp="1"/>
          </p:cNvSpPr>
          <p:nvPr>
            <p:ph idx="1"/>
          </p:nvPr>
        </p:nvSpPr>
        <p:spPr/>
        <p:txBody>
          <a:bodyPr lIns="91440" tIns="91440" rIns="91440" bIns="91440">
            <a:normAutofit/>
          </a:bodyPr>
          <a:lstStyle/>
          <a:p>
            <a:pPr marL="0" indent="0">
              <a:lnSpc>
                <a:spcPct val="120000"/>
              </a:lnSpc>
              <a:spcBef>
                <a:spcPts val="0"/>
              </a:spcBef>
              <a:spcAft>
                <a:spcPts val="600"/>
              </a:spcAft>
              <a:buNone/>
            </a:pPr>
            <a:r>
              <a:rPr lang="en-US" sz="2400" dirty="0"/>
              <a:t>Federal Contracting Methods and Contract Types</a:t>
            </a:r>
          </a:p>
          <a:p>
            <a:pPr marL="347663" indent="-228600">
              <a:lnSpc>
                <a:spcPct val="120000"/>
              </a:lnSpc>
              <a:spcBef>
                <a:spcPts val="0"/>
              </a:spcBef>
              <a:spcAft>
                <a:spcPts val="600"/>
              </a:spcAft>
              <a:buFont typeface="Arial" panose="020B0604020202020204" pitchFamily="34" charset="0"/>
              <a:buChar char="•"/>
            </a:pPr>
            <a:r>
              <a:rPr lang="en-US" dirty="0"/>
              <a:t>Competition Requirements</a:t>
            </a:r>
          </a:p>
          <a:p>
            <a:pPr marL="347663" indent="-228600">
              <a:lnSpc>
                <a:spcPct val="120000"/>
              </a:lnSpc>
              <a:spcBef>
                <a:spcPts val="0"/>
              </a:spcBef>
              <a:spcAft>
                <a:spcPts val="600"/>
              </a:spcAft>
              <a:buFont typeface="Arial" panose="020B0604020202020204" pitchFamily="34" charset="0"/>
              <a:buChar char="•"/>
            </a:pPr>
            <a:r>
              <a:rPr lang="en-US" dirty="0"/>
              <a:t>Sealed Bidding</a:t>
            </a:r>
          </a:p>
          <a:p>
            <a:pPr marL="347663" indent="-228600">
              <a:lnSpc>
                <a:spcPct val="120000"/>
              </a:lnSpc>
              <a:spcBef>
                <a:spcPts val="0"/>
              </a:spcBef>
              <a:spcAft>
                <a:spcPts val="600"/>
              </a:spcAft>
              <a:buFont typeface="Arial" panose="020B0604020202020204" pitchFamily="34" charset="0"/>
              <a:buChar char="•"/>
            </a:pPr>
            <a:r>
              <a:rPr lang="en-US" dirty="0"/>
              <a:t>Contract by Negotiation</a:t>
            </a:r>
          </a:p>
          <a:p>
            <a:pPr marL="347663" indent="-228600">
              <a:lnSpc>
                <a:spcPct val="120000"/>
              </a:lnSpc>
              <a:spcBef>
                <a:spcPts val="0"/>
              </a:spcBef>
              <a:spcAft>
                <a:spcPts val="600"/>
              </a:spcAft>
              <a:buFont typeface="Arial" panose="020B0604020202020204" pitchFamily="34" charset="0"/>
              <a:buChar char="•"/>
            </a:pPr>
            <a:r>
              <a:rPr lang="en-US" dirty="0"/>
              <a:t>Simplified Acquisitions</a:t>
            </a:r>
          </a:p>
          <a:p>
            <a:pPr marL="347663" indent="-228600">
              <a:lnSpc>
                <a:spcPct val="120000"/>
              </a:lnSpc>
              <a:spcBef>
                <a:spcPts val="0"/>
              </a:spcBef>
              <a:spcAft>
                <a:spcPts val="600"/>
              </a:spcAft>
              <a:buFont typeface="Arial" panose="020B0604020202020204" pitchFamily="34" charset="0"/>
              <a:buChar char="•"/>
            </a:pPr>
            <a:r>
              <a:rPr lang="en-US" dirty="0"/>
              <a:t>Required Sources of Supplies / Services</a:t>
            </a:r>
          </a:p>
          <a:p>
            <a:pPr marL="347663" indent="-228600">
              <a:lnSpc>
                <a:spcPct val="120000"/>
              </a:lnSpc>
              <a:spcBef>
                <a:spcPts val="0"/>
              </a:spcBef>
              <a:spcAft>
                <a:spcPts val="600"/>
              </a:spcAft>
              <a:buFont typeface="Arial" panose="020B0604020202020204" pitchFamily="34" charset="0"/>
              <a:buChar char="•"/>
            </a:pPr>
            <a:r>
              <a:rPr lang="en-US" dirty="0"/>
              <a:t>Contract Types</a:t>
            </a:r>
          </a:p>
          <a:p>
            <a:pPr marL="347663" indent="-228600">
              <a:lnSpc>
                <a:spcPct val="120000"/>
              </a:lnSpc>
              <a:spcBef>
                <a:spcPts val="0"/>
              </a:spcBef>
              <a:spcAft>
                <a:spcPts val="600"/>
              </a:spcAft>
              <a:buFont typeface="Arial" panose="020B0604020202020204" pitchFamily="34" charset="0"/>
              <a:buChar char="•"/>
            </a:pPr>
            <a:r>
              <a:rPr lang="en-US" dirty="0"/>
              <a:t>Special Contracting Methods</a:t>
            </a:r>
          </a:p>
          <a:p>
            <a:pPr marL="347663" indent="-228600">
              <a:lnSpc>
                <a:spcPct val="120000"/>
              </a:lnSpc>
              <a:spcBef>
                <a:spcPts val="0"/>
              </a:spcBef>
              <a:spcAft>
                <a:spcPts val="600"/>
              </a:spcAft>
              <a:buFont typeface="Arial" panose="020B0604020202020204" pitchFamily="34" charset="0"/>
              <a:buChar char="•"/>
            </a:pPr>
            <a:endParaRPr lang="en-US" dirty="0"/>
          </a:p>
          <a:p>
            <a:pPr marL="347663" indent="-228600">
              <a:lnSpc>
                <a:spcPct val="120000"/>
              </a:lnSpc>
              <a:spcBef>
                <a:spcPts val="0"/>
              </a:spcBef>
              <a:spcAft>
                <a:spcPts val="600"/>
              </a:spcAft>
              <a:buFont typeface="Arial" panose="020B0604020202020204" pitchFamily="34" charset="0"/>
              <a:buChar char="•"/>
            </a:pPr>
            <a:endParaRPr lang="en-US" sz="2000" dirty="0"/>
          </a:p>
          <a:p>
            <a:pPr marL="342900" indent="-342900">
              <a:lnSpc>
                <a:spcPct val="120000"/>
              </a:lnSpc>
              <a:spcBef>
                <a:spcPts val="0"/>
              </a:spcBef>
              <a:spcAft>
                <a:spcPts val="600"/>
              </a:spcAft>
              <a:buFont typeface="+mj-lt"/>
              <a:buAutoNum type="arabicPeriod"/>
            </a:pPr>
            <a:endParaRPr lang="en-US" sz="1800" dirty="0"/>
          </a:p>
        </p:txBody>
      </p:sp>
    </p:spTree>
    <p:extLst>
      <p:ext uri="{BB962C8B-B14F-4D97-AF65-F5344CB8AC3E}">
        <p14:creationId xmlns:p14="http://schemas.microsoft.com/office/powerpoint/2010/main" val="1996220863"/>
      </p:ext>
    </p:extLst>
  </p:cSld>
  <p:clrMapOvr>
    <a:masterClrMapping/>
  </p:clrMapOvr>
</p:sld>
</file>

<file path=ppt/theme/theme1.xml><?xml version="1.0" encoding="utf-8"?>
<a:theme xmlns:a="http://schemas.openxmlformats.org/drawingml/2006/main" name="Retrospect">
  <a:themeElements>
    <a:clrScheme name="Orange Red">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1046</TotalTime>
  <Words>5595</Words>
  <Application>Microsoft Office PowerPoint</Application>
  <PresentationFormat>Widescreen</PresentationFormat>
  <Paragraphs>345</Paragraphs>
  <Slides>46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46</vt:i4>
      </vt:variant>
    </vt:vector>
  </HeadingPairs>
  <TitlesOfParts>
    <vt:vector size="50" baseType="lpstr">
      <vt:lpstr>Arial</vt:lpstr>
      <vt:lpstr>Calibri</vt:lpstr>
      <vt:lpstr>Calibri Light</vt:lpstr>
      <vt:lpstr>Retrospect</vt:lpstr>
      <vt:lpstr>Contract Types and Methods</vt:lpstr>
      <vt:lpstr>Introduction</vt:lpstr>
      <vt:lpstr>Introduction</vt:lpstr>
      <vt:lpstr>Introduction</vt:lpstr>
      <vt:lpstr>Introduction</vt:lpstr>
      <vt:lpstr>Introduction</vt:lpstr>
      <vt:lpstr>Introduction</vt:lpstr>
      <vt:lpstr>Introduction</vt:lpstr>
      <vt:lpstr>Training Overview</vt:lpstr>
      <vt:lpstr>Government Acquisitions</vt:lpstr>
      <vt:lpstr>Federal Acquisition Regulations</vt:lpstr>
      <vt:lpstr>Competition Requirements (FAR 6)</vt:lpstr>
      <vt:lpstr>Competition Requirements (FAR 6)</vt:lpstr>
      <vt:lpstr>Competition Requirements (FAR 6)</vt:lpstr>
      <vt:lpstr>Competition Requirements (FAR 6)</vt:lpstr>
      <vt:lpstr>Competition Requirements (FAR 6)</vt:lpstr>
      <vt:lpstr>Competition Requirements (FAR 6)</vt:lpstr>
      <vt:lpstr>Other Than Full And Open Competition (FAR 6)</vt:lpstr>
      <vt:lpstr>Other Than Full And Open Competition (FAR 6)</vt:lpstr>
      <vt:lpstr>Required Sources of Supplies and Services (FAR Part 8)</vt:lpstr>
      <vt:lpstr>Required Sources of Supplies and Services (FAR Part 8)</vt:lpstr>
      <vt:lpstr>GSA Stock Items</vt:lpstr>
      <vt:lpstr>Other Mandatory Sources (FAR 8)</vt:lpstr>
      <vt:lpstr>Other Sources (FAR 8)</vt:lpstr>
      <vt:lpstr>Sealed Bidding (FAR 14)</vt:lpstr>
      <vt:lpstr>Sealed Bidding (FAR 14)</vt:lpstr>
      <vt:lpstr>Uniform Contract Format</vt:lpstr>
      <vt:lpstr>Uniform Contract Format</vt:lpstr>
      <vt:lpstr>Contract by Negotiation (FAR 15)</vt:lpstr>
      <vt:lpstr>Contract by Negotiation (FAR 15)</vt:lpstr>
      <vt:lpstr>Contract by Negotiation (FAR 15)</vt:lpstr>
      <vt:lpstr>Contract by Negotiation (FAR 15)</vt:lpstr>
      <vt:lpstr>Contract by Negotiation (FAR 15)</vt:lpstr>
      <vt:lpstr>Contract Types (FAR 16)</vt:lpstr>
      <vt:lpstr>Fixed Price Contracts</vt:lpstr>
      <vt:lpstr>Fixed Price Contracts</vt:lpstr>
      <vt:lpstr>Fixed Price Contracts</vt:lpstr>
      <vt:lpstr>Fixed Price Contracts</vt:lpstr>
      <vt:lpstr>Fixed Price Contracts</vt:lpstr>
      <vt:lpstr>Fixed Price Contracts</vt:lpstr>
      <vt:lpstr>Cost-Reimbursement Contracts</vt:lpstr>
      <vt:lpstr>Cost-Reimbursement Contracts</vt:lpstr>
      <vt:lpstr>Cost-Reimbursement Contracts</vt:lpstr>
      <vt:lpstr>Incentive Contracts</vt:lpstr>
      <vt:lpstr>Incentive Contracts</vt:lpstr>
      <vt:lpstr>Incentive Contracts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Department of Interior Buy Indian Act</dc:title>
  <dc:creator>David Matekovich</dc:creator>
  <cp:lastModifiedBy>David Matekovich</cp:lastModifiedBy>
  <cp:revision>122</cp:revision>
  <cp:lastPrinted>2019-04-25T14:55:22Z</cp:lastPrinted>
  <dcterms:created xsi:type="dcterms:W3CDTF">2018-11-26T20:27:28Z</dcterms:created>
  <dcterms:modified xsi:type="dcterms:W3CDTF">2019-04-25T14:57:23Z</dcterms:modified>
</cp:coreProperties>
</file>