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36"/>
  </p:notesMasterIdLst>
  <p:sldIdLst>
    <p:sldId id="257" r:id="rId2"/>
    <p:sldId id="283" r:id="rId3"/>
    <p:sldId id="335" r:id="rId4"/>
    <p:sldId id="369" r:id="rId5"/>
    <p:sldId id="361" r:id="rId6"/>
    <p:sldId id="332" r:id="rId7"/>
    <p:sldId id="323" r:id="rId8"/>
    <p:sldId id="370" r:id="rId9"/>
    <p:sldId id="363" r:id="rId10"/>
    <p:sldId id="371" r:id="rId11"/>
    <p:sldId id="376" r:id="rId12"/>
    <p:sldId id="336" r:id="rId13"/>
    <p:sldId id="366" r:id="rId14"/>
    <p:sldId id="377" r:id="rId15"/>
    <p:sldId id="379" r:id="rId16"/>
    <p:sldId id="380" r:id="rId17"/>
    <p:sldId id="334" r:id="rId18"/>
    <p:sldId id="340" r:id="rId19"/>
    <p:sldId id="331" r:id="rId20"/>
    <p:sldId id="344" r:id="rId21"/>
    <p:sldId id="346" r:id="rId22"/>
    <p:sldId id="348" r:id="rId23"/>
    <p:sldId id="356" r:id="rId24"/>
    <p:sldId id="349" r:id="rId25"/>
    <p:sldId id="355" r:id="rId26"/>
    <p:sldId id="353" r:id="rId27"/>
    <p:sldId id="354" r:id="rId28"/>
    <p:sldId id="350" r:id="rId29"/>
    <p:sldId id="352" r:id="rId30"/>
    <p:sldId id="351" r:id="rId31"/>
    <p:sldId id="357" r:id="rId32"/>
    <p:sldId id="358" r:id="rId33"/>
    <p:sldId id="359" r:id="rId34"/>
    <p:sldId id="360" r:id="rId3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533" autoAdjust="0"/>
    <p:restoredTop sz="94660"/>
  </p:normalViewPr>
  <p:slideViewPr>
    <p:cSldViewPr snapToGrid="0">
      <p:cViewPr>
        <p:scale>
          <a:sx n="100" d="100"/>
          <a:sy n="100" d="100"/>
        </p:scale>
        <p:origin x="594" y="6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145" cy="465743"/>
          </a:xfrm>
          <a:prstGeom prst="rect">
            <a:avLst/>
          </a:prstGeom>
        </p:spPr>
        <p:txBody>
          <a:bodyPr vert="horz" lIns="88139" tIns="44070" rIns="88139" bIns="44070" rtlCol="0"/>
          <a:lstStyle>
            <a:lvl1pPr algn="l">
              <a:defRPr sz="1200"/>
            </a:lvl1pPr>
          </a:lstStyle>
          <a:p>
            <a:endParaRPr lang="en-US" dirty="0"/>
          </a:p>
        </p:txBody>
      </p:sp>
      <p:sp>
        <p:nvSpPr>
          <p:cNvPr id="3" name="Date Placeholder 2"/>
          <p:cNvSpPr>
            <a:spLocks noGrp="1"/>
          </p:cNvSpPr>
          <p:nvPr>
            <p:ph type="dt" idx="1"/>
          </p:nvPr>
        </p:nvSpPr>
        <p:spPr>
          <a:xfrm>
            <a:off x="3970734" y="0"/>
            <a:ext cx="3038145" cy="465743"/>
          </a:xfrm>
          <a:prstGeom prst="rect">
            <a:avLst/>
          </a:prstGeom>
        </p:spPr>
        <p:txBody>
          <a:bodyPr vert="horz" lIns="88139" tIns="44070" rIns="88139" bIns="44070" rtlCol="0"/>
          <a:lstStyle>
            <a:lvl1pPr algn="r">
              <a:defRPr sz="1200"/>
            </a:lvl1pPr>
          </a:lstStyle>
          <a:p>
            <a:fld id="{3FBD5457-AC62-4ECB-ACA4-CCB075D96C7B}" type="datetimeFigureOut">
              <a:rPr lang="en-US" smtClean="0"/>
              <a:t>3/12/2020</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88139" tIns="44070" rIns="88139" bIns="44070" rtlCol="0" anchor="ctr"/>
          <a:lstStyle/>
          <a:p>
            <a:endParaRPr lang="en-US" dirty="0"/>
          </a:p>
        </p:txBody>
      </p:sp>
      <p:sp>
        <p:nvSpPr>
          <p:cNvPr id="5" name="Notes Placeholder 4"/>
          <p:cNvSpPr>
            <a:spLocks noGrp="1"/>
          </p:cNvSpPr>
          <p:nvPr>
            <p:ph type="body" sz="quarter" idx="3"/>
          </p:nvPr>
        </p:nvSpPr>
        <p:spPr>
          <a:xfrm>
            <a:off x="701345" y="4474508"/>
            <a:ext cx="5607711" cy="3659842"/>
          </a:xfrm>
          <a:prstGeom prst="rect">
            <a:avLst/>
          </a:prstGeom>
        </p:spPr>
        <p:txBody>
          <a:bodyPr vert="horz" lIns="88139" tIns="44070" rIns="88139" bIns="4407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30658"/>
            <a:ext cx="3038145" cy="465742"/>
          </a:xfrm>
          <a:prstGeom prst="rect">
            <a:avLst/>
          </a:prstGeom>
        </p:spPr>
        <p:txBody>
          <a:bodyPr vert="horz" lIns="88139" tIns="44070" rIns="88139" bIns="4407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734" y="8830658"/>
            <a:ext cx="3038145" cy="465742"/>
          </a:xfrm>
          <a:prstGeom prst="rect">
            <a:avLst/>
          </a:prstGeom>
        </p:spPr>
        <p:txBody>
          <a:bodyPr vert="horz" lIns="88139" tIns="44070" rIns="88139" bIns="44070" rtlCol="0" anchor="b"/>
          <a:lstStyle>
            <a:lvl1pPr algn="r">
              <a:defRPr sz="1200"/>
            </a:lvl1pPr>
          </a:lstStyle>
          <a:p>
            <a:fld id="{2FFF89CD-F678-44CD-B23B-E93736AEBDE1}" type="slidenum">
              <a:rPr lang="en-US" smtClean="0"/>
              <a:t>‹#›</a:t>
            </a:fld>
            <a:endParaRPr lang="en-US" dirty="0"/>
          </a:p>
        </p:txBody>
      </p:sp>
    </p:spTree>
    <p:extLst>
      <p:ext uri="{BB962C8B-B14F-4D97-AF65-F5344CB8AC3E}">
        <p14:creationId xmlns:p14="http://schemas.microsoft.com/office/powerpoint/2010/main" val="29146969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A281B18-5B86-4F65-8760-099C06571C6A}" type="datetimeFigureOut">
              <a:rPr lang="en-US" smtClean="0"/>
              <a:t>3/12/2020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36CEB9-51C5-485F-9343-412B703FE76A}"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684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281B18-5B86-4F65-8760-099C06571C6A}" type="datetimeFigureOut">
              <a:rPr lang="en-US" smtClean="0"/>
              <a:t>3/12/2020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36CEB9-51C5-485F-9343-412B703FE76A}" type="slidenum">
              <a:rPr lang="en-US" smtClean="0"/>
              <a:t>‹#›</a:t>
            </a:fld>
            <a:endParaRPr lang="en-US" dirty="0"/>
          </a:p>
        </p:txBody>
      </p:sp>
    </p:spTree>
    <p:extLst>
      <p:ext uri="{BB962C8B-B14F-4D97-AF65-F5344CB8AC3E}">
        <p14:creationId xmlns:p14="http://schemas.microsoft.com/office/powerpoint/2010/main" val="832199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281B18-5B86-4F65-8760-099C06571C6A}" type="datetimeFigureOut">
              <a:rPr lang="en-US" smtClean="0"/>
              <a:t>3/12/2020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36CEB9-51C5-485F-9343-412B703FE76A}" type="slidenum">
              <a:rPr lang="en-US" smtClean="0"/>
              <a:t>‹#›</a:t>
            </a:fld>
            <a:endParaRPr lang="en-US" dirty="0"/>
          </a:p>
        </p:txBody>
      </p:sp>
    </p:spTree>
    <p:extLst>
      <p:ext uri="{BB962C8B-B14F-4D97-AF65-F5344CB8AC3E}">
        <p14:creationId xmlns:p14="http://schemas.microsoft.com/office/powerpoint/2010/main" val="27663441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7" name="Content Placeholder 2"/>
          <p:cNvSpPr>
            <a:spLocks noGrp="1"/>
          </p:cNvSpPr>
          <p:nvPr>
            <p:ph idx="13" hasCustomPrompt="1"/>
          </p:nvPr>
        </p:nvSpPr>
        <p:spPr>
          <a:xfrm>
            <a:off x="1294149" y="685802"/>
            <a:ext cx="10289680" cy="4190999"/>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D1E4A86-2703-4937-ABF7-D8FBDB5C3D3E}" type="datetime1">
              <a:rPr lang="en-US" smtClean="0"/>
              <a:t>3/12/2020</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A3F31473-23EB-4724-8B59-FE6D21D89FA4}" type="slidenum">
              <a:rPr lang="en-US" smtClean="0"/>
              <a:t>‹#›</a:t>
            </a:fld>
            <a:endParaRPr lang="en-US" dirty="0"/>
          </a:p>
        </p:txBody>
      </p:sp>
    </p:spTree>
    <p:extLst>
      <p:ext uri="{BB962C8B-B14F-4D97-AF65-F5344CB8AC3E}">
        <p14:creationId xmlns:p14="http://schemas.microsoft.com/office/powerpoint/2010/main" val="699312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7" name="Content Placeholder 2"/>
          <p:cNvSpPr>
            <a:spLocks noGrp="1"/>
          </p:cNvSpPr>
          <p:nvPr>
            <p:ph idx="13" hasCustomPrompt="1"/>
          </p:nvPr>
        </p:nvSpPr>
        <p:spPr>
          <a:xfrm>
            <a:off x="1294149" y="685802"/>
            <a:ext cx="10289680" cy="4190999"/>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D1E4A86-2703-4937-ABF7-D8FBDB5C3D3E}" type="datetime1">
              <a:rPr lang="en-US" smtClean="0"/>
              <a:t>3/12/2020</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A3F31473-23EB-4724-8B59-FE6D21D89FA4}" type="slidenum">
              <a:rPr lang="en-US" smtClean="0"/>
              <a:t>‹#›</a:t>
            </a:fld>
            <a:endParaRPr lang="en-US" dirty="0"/>
          </a:p>
        </p:txBody>
      </p:sp>
    </p:spTree>
    <p:extLst>
      <p:ext uri="{BB962C8B-B14F-4D97-AF65-F5344CB8AC3E}">
        <p14:creationId xmlns:p14="http://schemas.microsoft.com/office/powerpoint/2010/main" val="15581750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7" name="Content Placeholder 2"/>
          <p:cNvSpPr>
            <a:spLocks noGrp="1"/>
          </p:cNvSpPr>
          <p:nvPr>
            <p:ph idx="13" hasCustomPrompt="1"/>
          </p:nvPr>
        </p:nvSpPr>
        <p:spPr>
          <a:xfrm>
            <a:off x="1294149" y="685802"/>
            <a:ext cx="10289680" cy="4190999"/>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D1E4A86-2703-4937-ABF7-D8FBDB5C3D3E}" type="datetime1">
              <a:rPr lang="en-US" smtClean="0"/>
              <a:t>3/12/2020</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A3F31473-23EB-4724-8B59-FE6D21D89FA4}" type="slidenum">
              <a:rPr lang="en-US" smtClean="0"/>
              <a:t>‹#›</a:t>
            </a:fld>
            <a:endParaRPr lang="en-US" dirty="0"/>
          </a:p>
        </p:txBody>
      </p:sp>
    </p:spTree>
    <p:extLst>
      <p:ext uri="{BB962C8B-B14F-4D97-AF65-F5344CB8AC3E}">
        <p14:creationId xmlns:p14="http://schemas.microsoft.com/office/powerpoint/2010/main" val="4119696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7" name="Content Placeholder 2"/>
          <p:cNvSpPr>
            <a:spLocks noGrp="1"/>
          </p:cNvSpPr>
          <p:nvPr>
            <p:ph idx="13" hasCustomPrompt="1"/>
          </p:nvPr>
        </p:nvSpPr>
        <p:spPr>
          <a:xfrm>
            <a:off x="1294149" y="685802"/>
            <a:ext cx="10289680" cy="4190999"/>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D1E4A86-2703-4937-ABF7-D8FBDB5C3D3E}" type="datetime1">
              <a:rPr lang="en-US" smtClean="0"/>
              <a:t>3/12/2020</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A3F31473-23EB-4724-8B59-FE6D21D89FA4}" type="slidenum">
              <a:rPr lang="en-US" smtClean="0"/>
              <a:t>‹#›</a:t>
            </a:fld>
            <a:endParaRPr lang="en-US" dirty="0"/>
          </a:p>
        </p:txBody>
      </p:sp>
    </p:spTree>
    <p:extLst>
      <p:ext uri="{BB962C8B-B14F-4D97-AF65-F5344CB8AC3E}">
        <p14:creationId xmlns:p14="http://schemas.microsoft.com/office/powerpoint/2010/main" val="38126826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7" name="Content Placeholder 2"/>
          <p:cNvSpPr>
            <a:spLocks noGrp="1"/>
          </p:cNvSpPr>
          <p:nvPr>
            <p:ph idx="13" hasCustomPrompt="1"/>
          </p:nvPr>
        </p:nvSpPr>
        <p:spPr>
          <a:xfrm>
            <a:off x="1294149" y="685802"/>
            <a:ext cx="10289680" cy="4190999"/>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D1E4A86-2703-4937-ABF7-D8FBDB5C3D3E}" type="datetime1">
              <a:rPr lang="en-US" smtClean="0"/>
              <a:t>3/12/2020</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A3F31473-23EB-4724-8B59-FE6D21D89FA4}" type="slidenum">
              <a:rPr lang="en-US" smtClean="0"/>
              <a:t>‹#›</a:t>
            </a:fld>
            <a:endParaRPr lang="en-US" dirty="0"/>
          </a:p>
        </p:txBody>
      </p:sp>
    </p:spTree>
    <p:extLst>
      <p:ext uri="{BB962C8B-B14F-4D97-AF65-F5344CB8AC3E}">
        <p14:creationId xmlns:p14="http://schemas.microsoft.com/office/powerpoint/2010/main" val="3631190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7" name="Content Placeholder 2"/>
          <p:cNvSpPr>
            <a:spLocks noGrp="1"/>
          </p:cNvSpPr>
          <p:nvPr>
            <p:ph idx="13" hasCustomPrompt="1"/>
          </p:nvPr>
        </p:nvSpPr>
        <p:spPr>
          <a:xfrm>
            <a:off x="1294149" y="685802"/>
            <a:ext cx="10289680" cy="4190999"/>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D1E4A86-2703-4937-ABF7-D8FBDB5C3D3E}" type="datetime1">
              <a:rPr lang="en-US" smtClean="0"/>
              <a:t>3/12/2020</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A3F31473-23EB-4724-8B59-FE6D21D89FA4}" type="slidenum">
              <a:rPr lang="en-US" smtClean="0"/>
              <a:t>‹#›</a:t>
            </a:fld>
            <a:endParaRPr lang="en-US" dirty="0"/>
          </a:p>
        </p:txBody>
      </p:sp>
    </p:spTree>
    <p:extLst>
      <p:ext uri="{BB962C8B-B14F-4D97-AF65-F5344CB8AC3E}">
        <p14:creationId xmlns:p14="http://schemas.microsoft.com/office/powerpoint/2010/main" val="25720147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7" name="Content Placeholder 2"/>
          <p:cNvSpPr>
            <a:spLocks noGrp="1"/>
          </p:cNvSpPr>
          <p:nvPr>
            <p:ph idx="13" hasCustomPrompt="1"/>
          </p:nvPr>
        </p:nvSpPr>
        <p:spPr>
          <a:xfrm>
            <a:off x="1294149" y="685802"/>
            <a:ext cx="10289680" cy="4190999"/>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D1E4A86-2703-4937-ABF7-D8FBDB5C3D3E}" type="datetime1">
              <a:rPr lang="en-US" smtClean="0"/>
              <a:t>3/12/2020</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A3F31473-23EB-4724-8B59-FE6D21D89FA4}" type="slidenum">
              <a:rPr lang="en-US" smtClean="0"/>
              <a:t>‹#›</a:t>
            </a:fld>
            <a:endParaRPr lang="en-US" dirty="0"/>
          </a:p>
        </p:txBody>
      </p:sp>
    </p:spTree>
    <p:extLst>
      <p:ext uri="{BB962C8B-B14F-4D97-AF65-F5344CB8AC3E}">
        <p14:creationId xmlns:p14="http://schemas.microsoft.com/office/powerpoint/2010/main" val="7446426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7" name="Content Placeholder 2"/>
          <p:cNvSpPr>
            <a:spLocks noGrp="1"/>
          </p:cNvSpPr>
          <p:nvPr>
            <p:ph idx="13" hasCustomPrompt="1"/>
          </p:nvPr>
        </p:nvSpPr>
        <p:spPr>
          <a:xfrm>
            <a:off x="1294149" y="685802"/>
            <a:ext cx="10289680" cy="4190999"/>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D1E4A86-2703-4937-ABF7-D8FBDB5C3D3E}" type="datetime1">
              <a:rPr lang="en-US" smtClean="0"/>
              <a:t>3/12/2020</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A3F31473-23EB-4724-8B59-FE6D21D89FA4}" type="slidenum">
              <a:rPr lang="en-US" smtClean="0"/>
              <a:t>‹#›</a:t>
            </a:fld>
            <a:endParaRPr lang="en-US" dirty="0"/>
          </a:p>
        </p:txBody>
      </p:sp>
    </p:spTree>
    <p:extLst>
      <p:ext uri="{BB962C8B-B14F-4D97-AF65-F5344CB8AC3E}">
        <p14:creationId xmlns:p14="http://schemas.microsoft.com/office/powerpoint/2010/main" val="2956080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281B18-5B86-4F65-8760-099C06571C6A}" type="datetimeFigureOut">
              <a:rPr lang="en-US" smtClean="0"/>
              <a:t>3/12/2020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36CEB9-51C5-485F-9343-412B703FE76A}" type="slidenum">
              <a:rPr lang="en-US" smtClean="0"/>
              <a:t>‹#›</a:t>
            </a:fld>
            <a:endParaRPr lang="en-US" dirty="0"/>
          </a:p>
        </p:txBody>
      </p:sp>
    </p:spTree>
    <p:extLst>
      <p:ext uri="{BB962C8B-B14F-4D97-AF65-F5344CB8AC3E}">
        <p14:creationId xmlns:p14="http://schemas.microsoft.com/office/powerpoint/2010/main" val="23299965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7" name="Content Placeholder 2"/>
          <p:cNvSpPr>
            <a:spLocks noGrp="1"/>
          </p:cNvSpPr>
          <p:nvPr>
            <p:ph idx="13" hasCustomPrompt="1"/>
          </p:nvPr>
        </p:nvSpPr>
        <p:spPr>
          <a:xfrm>
            <a:off x="1294149" y="685802"/>
            <a:ext cx="10289680" cy="4190999"/>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D1E4A86-2703-4937-ABF7-D8FBDB5C3D3E}" type="datetime1">
              <a:rPr lang="en-US" smtClean="0"/>
              <a:t>3/12/2020</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A3F31473-23EB-4724-8B59-FE6D21D89FA4}" type="slidenum">
              <a:rPr lang="en-US" smtClean="0"/>
              <a:t>‹#›</a:t>
            </a:fld>
            <a:endParaRPr lang="en-US" dirty="0"/>
          </a:p>
        </p:txBody>
      </p:sp>
    </p:spTree>
    <p:extLst>
      <p:ext uri="{BB962C8B-B14F-4D97-AF65-F5344CB8AC3E}">
        <p14:creationId xmlns:p14="http://schemas.microsoft.com/office/powerpoint/2010/main" val="9192050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0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7" name="Content Placeholder 2"/>
          <p:cNvSpPr>
            <a:spLocks noGrp="1"/>
          </p:cNvSpPr>
          <p:nvPr>
            <p:ph idx="13" hasCustomPrompt="1"/>
          </p:nvPr>
        </p:nvSpPr>
        <p:spPr>
          <a:xfrm>
            <a:off x="1294149" y="685802"/>
            <a:ext cx="10289680" cy="4190999"/>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D1E4A86-2703-4937-ABF7-D8FBDB5C3D3E}" type="datetime1">
              <a:rPr lang="en-US" smtClean="0"/>
              <a:t>3/12/2020</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A3F31473-23EB-4724-8B59-FE6D21D89FA4}" type="slidenum">
              <a:rPr lang="en-US" smtClean="0"/>
              <a:t>‹#›</a:t>
            </a:fld>
            <a:endParaRPr lang="en-US" dirty="0"/>
          </a:p>
        </p:txBody>
      </p:sp>
    </p:spTree>
    <p:extLst>
      <p:ext uri="{BB962C8B-B14F-4D97-AF65-F5344CB8AC3E}">
        <p14:creationId xmlns:p14="http://schemas.microsoft.com/office/powerpoint/2010/main" val="18072332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7" name="Content Placeholder 2"/>
          <p:cNvSpPr>
            <a:spLocks noGrp="1"/>
          </p:cNvSpPr>
          <p:nvPr>
            <p:ph idx="13" hasCustomPrompt="1"/>
          </p:nvPr>
        </p:nvSpPr>
        <p:spPr>
          <a:xfrm>
            <a:off x="1294149" y="685802"/>
            <a:ext cx="10289680" cy="4190999"/>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D1E4A86-2703-4937-ABF7-D8FBDB5C3D3E}" type="datetime1">
              <a:rPr lang="en-US" smtClean="0"/>
              <a:t>3/12/2020</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A3F31473-23EB-4724-8B59-FE6D21D89FA4}" type="slidenum">
              <a:rPr lang="en-US" smtClean="0"/>
              <a:t>‹#›</a:t>
            </a:fld>
            <a:endParaRPr lang="en-US" dirty="0"/>
          </a:p>
        </p:txBody>
      </p:sp>
    </p:spTree>
    <p:extLst>
      <p:ext uri="{BB962C8B-B14F-4D97-AF65-F5344CB8AC3E}">
        <p14:creationId xmlns:p14="http://schemas.microsoft.com/office/powerpoint/2010/main" val="9625941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A281B18-5B86-4F65-8760-099C06571C6A}" type="datetimeFigureOut">
              <a:rPr lang="en-US" smtClean="0"/>
              <a:t>3/12/2020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36CEB9-51C5-485F-9343-412B703FE76A}"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346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A281B18-5B86-4F65-8760-099C06571C6A}" type="datetimeFigureOut">
              <a:rPr lang="en-US" smtClean="0"/>
              <a:t>3/12/2020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636CEB9-51C5-485F-9343-412B703FE76A}" type="slidenum">
              <a:rPr lang="en-US" smtClean="0"/>
              <a:t>‹#›</a:t>
            </a:fld>
            <a:endParaRPr lang="en-US" dirty="0"/>
          </a:p>
        </p:txBody>
      </p:sp>
    </p:spTree>
    <p:extLst>
      <p:ext uri="{BB962C8B-B14F-4D97-AF65-F5344CB8AC3E}">
        <p14:creationId xmlns:p14="http://schemas.microsoft.com/office/powerpoint/2010/main" val="1024895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A281B18-5B86-4F65-8760-099C06571C6A}" type="datetimeFigureOut">
              <a:rPr lang="en-US" smtClean="0"/>
              <a:t>3/12/2020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636CEB9-51C5-485F-9343-412B703FE76A}" type="slidenum">
              <a:rPr lang="en-US" smtClean="0"/>
              <a:t>‹#›</a:t>
            </a:fld>
            <a:endParaRPr lang="en-US" dirty="0"/>
          </a:p>
        </p:txBody>
      </p:sp>
    </p:spTree>
    <p:extLst>
      <p:ext uri="{BB962C8B-B14F-4D97-AF65-F5344CB8AC3E}">
        <p14:creationId xmlns:p14="http://schemas.microsoft.com/office/powerpoint/2010/main" val="3186150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A281B18-5B86-4F65-8760-099C06571C6A}" type="datetimeFigureOut">
              <a:rPr lang="en-US" smtClean="0"/>
              <a:t>3/12/2020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636CEB9-51C5-485F-9343-412B703FE76A}" type="slidenum">
              <a:rPr lang="en-US" smtClean="0"/>
              <a:t>‹#›</a:t>
            </a:fld>
            <a:endParaRPr lang="en-US" dirty="0"/>
          </a:p>
        </p:txBody>
      </p:sp>
    </p:spTree>
    <p:extLst>
      <p:ext uri="{BB962C8B-B14F-4D97-AF65-F5344CB8AC3E}">
        <p14:creationId xmlns:p14="http://schemas.microsoft.com/office/powerpoint/2010/main" val="2527127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A281B18-5B86-4F65-8760-099C06571C6A}" type="datetimeFigureOut">
              <a:rPr lang="en-US" smtClean="0"/>
              <a:t>3/12/2020</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7636CEB9-51C5-485F-9343-412B703FE76A}" type="slidenum">
              <a:rPr lang="en-US" smtClean="0"/>
              <a:t>‹#›</a:t>
            </a:fld>
            <a:endParaRPr lang="en-US" dirty="0"/>
          </a:p>
        </p:txBody>
      </p:sp>
    </p:spTree>
    <p:extLst>
      <p:ext uri="{BB962C8B-B14F-4D97-AF65-F5344CB8AC3E}">
        <p14:creationId xmlns:p14="http://schemas.microsoft.com/office/powerpoint/2010/main" val="2237576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A281B18-5B86-4F65-8760-099C06571C6A}" type="datetimeFigureOut">
              <a:rPr lang="en-US" smtClean="0"/>
              <a:t>3/12/2020</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636CEB9-51C5-485F-9343-412B703FE76A}" type="slidenum">
              <a:rPr lang="en-US" smtClean="0"/>
              <a:t>‹#›</a:t>
            </a:fld>
            <a:endParaRPr lang="en-US" dirty="0"/>
          </a:p>
        </p:txBody>
      </p:sp>
    </p:spTree>
    <p:extLst>
      <p:ext uri="{BB962C8B-B14F-4D97-AF65-F5344CB8AC3E}">
        <p14:creationId xmlns:p14="http://schemas.microsoft.com/office/powerpoint/2010/main" val="40064976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A281B18-5B86-4F65-8760-099C06571C6A}" type="datetimeFigureOut">
              <a:rPr lang="en-US" smtClean="0"/>
              <a:t>3/12/2020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636CEB9-51C5-485F-9343-412B703FE76A}" type="slidenum">
              <a:rPr lang="en-US" smtClean="0"/>
              <a:t>‹#›</a:t>
            </a:fld>
            <a:endParaRPr lang="en-US" dirty="0"/>
          </a:p>
        </p:txBody>
      </p:sp>
    </p:spTree>
    <p:extLst>
      <p:ext uri="{BB962C8B-B14F-4D97-AF65-F5344CB8AC3E}">
        <p14:creationId xmlns:p14="http://schemas.microsoft.com/office/powerpoint/2010/main" val="4185175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6A281B18-5B86-4F65-8760-099C06571C6A}" type="datetimeFigureOut">
              <a:rPr lang="en-US" smtClean="0"/>
              <a:t>3/12/2020</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7636CEB9-51C5-485F-9343-412B703FE76A}" type="slidenum">
              <a:rPr lang="en-US" smtClean="0"/>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90129833"/>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 id="2147483888" r:id="rId12"/>
    <p:sldLayoutId id="2147483889" r:id="rId13"/>
    <p:sldLayoutId id="2147483890" r:id="rId14"/>
    <p:sldLayoutId id="2147483891" r:id="rId15"/>
    <p:sldLayoutId id="2147483892" r:id="rId16"/>
    <p:sldLayoutId id="2147483893" r:id="rId17"/>
    <p:sldLayoutId id="2147483894" r:id="rId18"/>
    <p:sldLayoutId id="2147483895" r:id="rId19"/>
    <p:sldLayoutId id="2147483896" r:id="rId20"/>
    <p:sldLayoutId id="2147483897" r:id="rId21"/>
    <p:sldLayoutId id="2147483898" r:id="rId22"/>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5ABD2-063E-48CA-8DEA-41AA3B7C2F00}"/>
              </a:ext>
            </a:extLst>
          </p:cNvPr>
          <p:cNvSpPr>
            <a:spLocks noGrp="1"/>
          </p:cNvSpPr>
          <p:nvPr>
            <p:ph type="ctrTitle"/>
          </p:nvPr>
        </p:nvSpPr>
        <p:spPr>
          <a:xfrm>
            <a:off x="4678420" y="1221260"/>
            <a:ext cx="5860482" cy="4415481"/>
          </a:xfrm>
        </p:spPr>
        <p:txBody>
          <a:bodyPr anchor="ctr">
            <a:normAutofit/>
          </a:bodyPr>
          <a:lstStyle/>
          <a:p>
            <a:pPr>
              <a:lnSpc>
                <a:spcPct val="90000"/>
              </a:lnSpc>
            </a:pPr>
            <a:r>
              <a:rPr lang="en-US" sz="3600" dirty="0">
                <a:solidFill>
                  <a:schemeClr val="tx2">
                    <a:lumMod val="75000"/>
                  </a:schemeClr>
                </a:solidFill>
              </a:rPr>
              <a:t>Contract Types and Methods</a:t>
            </a:r>
          </a:p>
        </p:txBody>
      </p:sp>
      <p:sp>
        <p:nvSpPr>
          <p:cNvPr id="3" name="Subtitle 2">
            <a:extLst>
              <a:ext uri="{FF2B5EF4-FFF2-40B4-BE49-F238E27FC236}">
                <a16:creationId xmlns:a16="http://schemas.microsoft.com/office/drawing/2014/main" id="{F4BB52AB-18A3-4CDF-B642-D318B130A58F}"/>
              </a:ext>
            </a:extLst>
          </p:cNvPr>
          <p:cNvSpPr>
            <a:spLocks noGrp="1"/>
          </p:cNvSpPr>
          <p:nvPr>
            <p:ph type="subTitle" idx="1"/>
          </p:nvPr>
        </p:nvSpPr>
        <p:spPr>
          <a:xfrm>
            <a:off x="1154954" y="1377298"/>
            <a:ext cx="2869971" cy="4259443"/>
          </a:xfrm>
        </p:spPr>
        <p:txBody>
          <a:bodyPr anchor="ctr">
            <a:normAutofit/>
          </a:bodyPr>
          <a:lstStyle/>
          <a:p>
            <a:r>
              <a:rPr lang="en-US" sz="1600" dirty="0">
                <a:solidFill>
                  <a:schemeClr val="tx2">
                    <a:lumMod val="75000"/>
                  </a:schemeClr>
                </a:solidFill>
              </a:rPr>
              <a:t>Alaska Native Procurement and Technical Assistance Center (NPTAC)</a:t>
            </a:r>
          </a:p>
          <a:p>
            <a:endParaRPr lang="en-US" sz="1600" dirty="0">
              <a:solidFill>
                <a:schemeClr val="tx2">
                  <a:lumMod val="75000"/>
                </a:schemeClr>
              </a:solidFill>
            </a:endParaRPr>
          </a:p>
          <a:p>
            <a:r>
              <a:rPr lang="en-US" sz="1600" dirty="0">
                <a:solidFill>
                  <a:schemeClr val="tx2">
                    <a:lumMod val="75000"/>
                  </a:schemeClr>
                </a:solidFill>
              </a:rPr>
              <a:t>David Matekovich, Program Manager</a:t>
            </a:r>
          </a:p>
          <a:p>
            <a:endParaRPr lang="en-US" sz="1600" dirty="0">
              <a:solidFill>
                <a:schemeClr val="tx2">
                  <a:lumMod val="75000"/>
                </a:schemeClr>
              </a:solidFill>
            </a:endParaRPr>
          </a:p>
          <a:p>
            <a:r>
              <a:rPr lang="en-US" sz="1600" dirty="0">
                <a:solidFill>
                  <a:schemeClr val="tx2">
                    <a:lumMod val="75000"/>
                  </a:schemeClr>
                </a:solidFill>
              </a:rPr>
              <a:t>Troy Ryder, NPTAC Counselor</a:t>
            </a:r>
          </a:p>
        </p:txBody>
      </p:sp>
      <p:sp>
        <p:nvSpPr>
          <p:cNvPr id="4" name="TextBox 3">
            <a:extLst>
              <a:ext uri="{FF2B5EF4-FFF2-40B4-BE49-F238E27FC236}">
                <a16:creationId xmlns:a16="http://schemas.microsoft.com/office/drawing/2014/main" id="{946DE3DE-0BD4-4B4B-A491-CF7F3C611377}"/>
              </a:ext>
            </a:extLst>
          </p:cNvPr>
          <p:cNvSpPr txBox="1"/>
          <p:nvPr/>
        </p:nvSpPr>
        <p:spPr>
          <a:xfrm>
            <a:off x="1154954" y="5750011"/>
            <a:ext cx="9966127" cy="230832"/>
          </a:xfrm>
          <a:prstGeom prst="rect">
            <a:avLst/>
          </a:prstGeom>
          <a:noFill/>
        </p:spPr>
        <p:txBody>
          <a:bodyPr wrap="square" rtlCol="0">
            <a:spAutoFit/>
          </a:bodyPr>
          <a:lstStyle/>
          <a:p>
            <a:r>
              <a:rPr lang="en-US" sz="900" dirty="0"/>
              <a:t>The Alaska Native Procurement Technical Assistance Center is funded in part through a cooperative agreement with the Defense Logistics Agency.</a:t>
            </a:r>
          </a:p>
        </p:txBody>
      </p:sp>
      <p:pic>
        <p:nvPicPr>
          <p:cNvPr id="6" name="Picture 5">
            <a:extLst>
              <a:ext uri="{FF2B5EF4-FFF2-40B4-BE49-F238E27FC236}">
                <a16:creationId xmlns:a16="http://schemas.microsoft.com/office/drawing/2014/main" id="{D5F51A46-22B7-41DB-A271-F7F005762F7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3210" y="4761643"/>
            <a:ext cx="3228975" cy="1219200"/>
          </a:xfrm>
          <a:prstGeom prst="rect">
            <a:avLst/>
          </a:prstGeom>
        </p:spPr>
      </p:pic>
    </p:spTree>
    <p:extLst>
      <p:ext uri="{BB962C8B-B14F-4D97-AF65-F5344CB8AC3E}">
        <p14:creationId xmlns:p14="http://schemas.microsoft.com/office/powerpoint/2010/main" val="11010593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r>
              <a:rPr lang="en-US" sz="4000" dirty="0"/>
              <a:t>Federal Acquisition Regulations</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fontScale="77500" lnSpcReduction="20000"/>
          </a:bodyPr>
          <a:lstStyle/>
          <a:p>
            <a:pPr marL="0" indent="0">
              <a:lnSpc>
                <a:spcPct val="120000"/>
              </a:lnSpc>
              <a:spcBef>
                <a:spcPts val="0"/>
              </a:spcBef>
              <a:spcAft>
                <a:spcPts val="600"/>
              </a:spcAft>
              <a:buNone/>
            </a:pPr>
            <a:r>
              <a:rPr lang="en-US" sz="3800" dirty="0"/>
              <a:t>PART 6 - Competition Requirements</a:t>
            </a:r>
          </a:p>
          <a:p>
            <a:pPr marL="0" indent="0">
              <a:lnSpc>
                <a:spcPct val="120000"/>
              </a:lnSpc>
              <a:spcBef>
                <a:spcPts val="0"/>
              </a:spcBef>
              <a:spcAft>
                <a:spcPts val="600"/>
              </a:spcAft>
              <a:buNone/>
            </a:pPr>
            <a:r>
              <a:rPr lang="en-US" sz="2800" dirty="0"/>
              <a:t>This part prescribes policies and procedures to promote full and open competition in the acquisition process -</a:t>
            </a:r>
          </a:p>
          <a:p>
            <a:pPr marL="347663" indent="-228600">
              <a:lnSpc>
                <a:spcPct val="120000"/>
              </a:lnSpc>
              <a:spcBef>
                <a:spcPts val="0"/>
              </a:spcBef>
              <a:spcAft>
                <a:spcPts val="600"/>
              </a:spcAft>
              <a:buFont typeface="Arial" panose="020B0604020202020204" pitchFamily="34" charset="0"/>
              <a:buChar char="•"/>
            </a:pPr>
            <a:r>
              <a:rPr lang="en-US" sz="2600" dirty="0"/>
              <a:t>Contracting officers shall promote and provide for full and open competition in soliciting offers and awarding Government contracts.</a:t>
            </a:r>
          </a:p>
          <a:p>
            <a:pPr marL="347663" indent="-228600">
              <a:lnSpc>
                <a:spcPct val="120000"/>
              </a:lnSpc>
              <a:spcBef>
                <a:spcPts val="0"/>
              </a:spcBef>
              <a:spcAft>
                <a:spcPts val="600"/>
              </a:spcAft>
              <a:buFont typeface="Arial" panose="020B0604020202020204" pitchFamily="34" charset="0"/>
              <a:buChar char="•"/>
            </a:pPr>
            <a:r>
              <a:rPr lang="en-US" sz="2600" dirty="0"/>
              <a:t>Contracting officers shall provide for full and open competition through use of the competitive procedure(s) contained in this subpart that are best suited to the circumstances of the contract action and consistent with the need to fulfill the Government's requirements efficiently</a:t>
            </a:r>
          </a:p>
          <a:p>
            <a:pPr marL="347663" indent="-228600">
              <a:lnSpc>
                <a:spcPct val="120000"/>
              </a:lnSpc>
              <a:spcBef>
                <a:spcPts val="0"/>
              </a:spcBef>
              <a:spcAft>
                <a:spcPts val="600"/>
              </a:spcAft>
              <a:buFont typeface="Arial" panose="020B0604020202020204" pitchFamily="34" charset="0"/>
              <a:buChar char="•"/>
            </a:pPr>
            <a:r>
              <a:rPr lang="en-US" sz="2400" dirty="0"/>
              <a:t>This part does not deal with the results of competition (e.g., adequate price competition), that are addressed in other parts (e.g., FAR part 15).</a:t>
            </a:r>
            <a:endParaRPr lang="en-US" sz="2600" dirty="0"/>
          </a:p>
        </p:txBody>
      </p:sp>
    </p:spTree>
    <p:extLst>
      <p:ext uri="{BB962C8B-B14F-4D97-AF65-F5344CB8AC3E}">
        <p14:creationId xmlns:p14="http://schemas.microsoft.com/office/powerpoint/2010/main" val="31377152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r>
              <a:rPr lang="en-US" sz="4000" dirty="0"/>
              <a:t>Federal Acquisition Regulations</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lnSpcReduction="10000"/>
          </a:bodyPr>
          <a:lstStyle/>
          <a:p>
            <a:pPr marL="0" indent="0">
              <a:lnSpc>
                <a:spcPct val="120000"/>
              </a:lnSpc>
              <a:spcBef>
                <a:spcPts val="0"/>
              </a:spcBef>
              <a:spcAft>
                <a:spcPts val="600"/>
              </a:spcAft>
              <a:buNone/>
            </a:pPr>
            <a:r>
              <a:rPr lang="en-US" sz="2800" dirty="0"/>
              <a:t>PART 6 - Competition Requirements</a:t>
            </a:r>
          </a:p>
          <a:p>
            <a:pPr marL="0" indent="0">
              <a:lnSpc>
                <a:spcPct val="120000"/>
              </a:lnSpc>
              <a:spcBef>
                <a:spcPts val="0"/>
              </a:spcBef>
              <a:spcAft>
                <a:spcPts val="600"/>
              </a:spcAft>
              <a:buNone/>
            </a:pPr>
            <a:r>
              <a:rPr lang="en-US" sz="2400" dirty="0"/>
              <a:t>This part applies to all acquisitions except -</a:t>
            </a:r>
          </a:p>
          <a:p>
            <a:pPr marL="347663" indent="-228600">
              <a:lnSpc>
                <a:spcPct val="120000"/>
              </a:lnSpc>
              <a:spcBef>
                <a:spcPts val="0"/>
              </a:spcBef>
              <a:spcAft>
                <a:spcPts val="600"/>
              </a:spcAft>
              <a:buFont typeface="Arial" panose="020B0604020202020204" pitchFamily="34" charset="0"/>
              <a:buChar char="•"/>
            </a:pPr>
            <a:r>
              <a:rPr lang="en-US" dirty="0"/>
              <a:t>Contracts awarded using the simplified acquisition procedures of FAR part 13</a:t>
            </a:r>
          </a:p>
          <a:p>
            <a:pPr marL="347663" indent="-228600">
              <a:lnSpc>
                <a:spcPct val="120000"/>
              </a:lnSpc>
              <a:spcBef>
                <a:spcPts val="0"/>
              </a:spcBef>
              <a:spcAft>
                <a:spcPts val="600"/>
              </a:spcAft>
              <a:buFont typeface="Arial" panose="020B0604020202020204" pitchFamily="34" charset="0"/>
              <a:buChar char="•"/>
            </a:pPr>
            <a:r>
              <a:rPr lang="en-US" dirty="0"/>
              <a:t>Contracts awarded using contracting procedures that are expressly authorized by statute</a:t>
            </a:r>
          </a:p>
          <a:p>
            <a:pPr marL="347663" indent="-228600">
              <a:lnSpc>
                <a:spcPct val="120000"/>
              </a:lnSpc>
              <a:spcBef>
                <a:spcPts val="0"/>
              </a:spcBef>
              <a:spcAft>
                <a:spcPts val="600"/>
              </a:spcAft>
              <a:buFont typeface="Arial" panose="020B0604020202020204" pitchFamily="34" charset="0"/>
              <a:buChar char="•"/>
            </a:pPr>
            <a:r>
              <a:rPr lang="en-US" dirty="0"/>
              <a:t>Contract modifications that are within the scope of the contract, including the exercise of priced options that were evaluated as part of the original competition</a:t>
            </a:r>
          </a:p>
          <a:p>
            <a:pPr marL="347663" indent="-228600">
              <a:lnSpc>
                <a:spcPct val="120000"/>
              </a:lnSpc>
              <a:spcBef>
                <a:spcPts val="0"/>
              </a:spcBef>
              <a:spcAft>
                <a:spcPts val="600"/>
              </a:spcAft>
              <a:buFont typeface="Arial" panose="020B0604020202020204" pitchFamily="34" charset="0"/>
              <a:buChar char="•"/>
            </a:pPr>
            <a:r>
              <a:rPr lang="en-US" dirty="0"/>
              <a:t>Orders placed under requirements contracts or definite-quantity contracts</a:t>
            </a:r>
          </a:p>
          <a:p>
            <a:pPr marL="347663" indent="-228600">
              <a:lnSpc>
                <a:spcPct val="120000"/>
              </a:lnSpc>
              <a:spcBef>
                <a:spcPts val="0"/>
              </a:spcBef>
              <a:spcAft>
                <a:spcPts val="600"/>
              </a:spcAft>
              <a:buFont typeface="Arial" panose="020B0604020202020204" pitchFamily="34" charset="0"/>
              <a:buChar char="•"/>
            </a:pPr>
            <a:r>
              <a:rPr lang="en-US" dirty="0"/>
              <a:t>Orders placed under indefinite-quantity contracts that were entered into pursuant to this part (see FAR 6.001)</a:t>
            </a:r>
          </a:p>
        </p:txBody>
      </p:sp>
    </p:spTree>
    <p:extLst>
      <p:ext uri="{BB962C8B-B14F-4D97-AF65-F5344CB8AC3E}">
        <p14:creationId xmlns:p14="http://schemas.microsoft.com/office/powerpoint/2010/main" val="11055975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r>
              <a:rPr lang="en-US" sz="4000" dirty="0"/>
              <a:t>Federal Acquisition Regulations</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a:bodyPr>
          <a:lstStyle/>
          <a:p>
            <a:pPr marL="0" indent="0" algn="just">
              <a:lnSpc>
                <a:spcPct val="120000"/>
              </a:lnSpc>
              <a:spcBef>
                <a:spcPts val="0"/>
              </a:spcBef>
              <a:spcAft>
                <a:spcPts val="600"/>
              </a:spcAft>
              <a:buNone/>
            </a:pPr>
            <a:r>
              <a:rPr lang="en-US" sz="2800" dirty="0"/>
              <a:t>PART 6 - Competition Requirements</a:t>
            </a:r>
          </a:p>
          <a:p>
            <a:pPr marL="0" indent="0" algn="just">
              <a:lnSpc>
                <a:spcPct val="120000"/>
              </a:lnSpc>
              <a:spcBef>
                <a:spcPts val="0"/>
              </a:spcBef>
              <a:spcAft>
                <a:spcPts val="600"/>
              </a:spcAft>
              <a:buNone/>
            </a:pPr>
            <a:r>
              <a:rPr lang="en-US" sz="2400" dirty="0"/>
              <a:t>The competitive procedures available for use in fulfilling the requirement for full and open competition are as follows:</a:t>
            </a:r>
          </a:p>
          <a:p>
            <a:pPr marL="457200" indent="-228600" algn="just">
              <a:lnSpc>
                <a:spcPct val="120000"/>
              </a:lnSpc>
              <a:spcBef>
                <a:spcPts val="0"/>
              </a:spcBef>
              <a:spcAft>
                <a:spcPts val="600"/>
              </a:spcAft>
              <a:buFont typeface="Arial" panose="020B0604020202020204" pitchFamily="34" charset="0"/>
              <a:buChar char="•"/>
            </a:pPr>
            <a:r>
              <a:rPr lang="en-US" dirty="0"/>
              <a:t>Sealed bids</a:t>
            </a:r>
          </a:p>
          <a:p>
            <a:pPr marL="457200" indent="-228600" algn="just">
              <a:lnSpc>
                <a:spcPct val="120000"/>
              </a:lnSpc>
              <a:spcBef>
                <a:spcPts val="0"/>
              </a:spcBef>
              <a:spcAft>
                <a:spcPts val="600"/>
              </a:spcAft>
              <a:buFont typeface="Arial" panose="020B0604020202020204" pitchFamily="34" charset="0"/>
              <a:buChar char="•"/>
            </a:pPr>
            <a:r>
              <a:rPr lang="en-US" dirty="0"/>
              <a:t>Competitive proposals</a:t>
            </a:r>
          </a:p>
          <a:p>
            <a:pPr marL="457200" indent="-228600" algn="just">
              <a:lnSpc>
                <a:spcPct val="120000"/>
              </a:lnSpc>
              <a:spcBef>
                <a:spcPts val="0"/>
              </a:spcBef>
              <a:spcAft>
                <a:spcPts val="600"/>
              </a:spcAft>
              <a:buFont typeface="Arial" panose="020B0604020202020204" pitchFamily="34" charset="0"/>
              <a:buChar char="•"/>
            </a:pPr>
            <a:r>
              <a:rPr lang="en-US" dirty="0"/>
              <a:t>Combination of competitive procedures. If sealed bids are not appropriate, contracting officers may use any combination of competitive procedures (e.g., two-step sealed bidding).</a:t>
            </a:r>
          </a:p>
        </p:txBody>
      </p:sp>
    </p:spTree>
    <p:extLst>
      <p:ext uri="{BB962C8B-B14F-4D97-AF65-F5344CB8AC3E}">
        <p14:creationId xmlns:p14="http://schemas.microsoft.com/office/powerpoint/2010/main" val="25298890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r>
              <a:rPr lang="en-US" sz="4000" dirty="0"/>
              <a:t>Federal Acquisition Regulations</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fontScale="92500"/>
          </a:bodyPr>
          <a:lstStyle/>
          <a:p>
            <a:pPr marL="0" indent="0" algn="just">
              <a:lnSpc>
                <a:spcPct val="120000"/>
              </a:lnSpc>
              <a:spcBef>
                <a:spcPts val="0"/>
              </a:spcBef>
              <a:spcAft>
                <a:spcPts val="600"/>
              </a:spcAft>
              <a:buNone/>
            </a:pPr>
            <a:r>
              <a:rPr lang="en-US" sz="2800" dirty="0"/>
              <a:t>Part 16 - Types of Contracts</a:t>
            </a:r>
          </a:p>
          <a:p>
            <a:pPr marL="0" indent="0" algn="just">
              <a:lnSpc>
                <a:spcPct val="120000"/>
              </a:lnSpc>
              <a:spcBef>
                <a:spcPts val="0"/>
              </a:spcBef>
              <a:spcAft>
                <a:spcPts val="600"/>
              </a:spcAft>
              <a:buNone/>
            </a:pPr>
            <a:r>
              <a:rPr lang="en-US" sz="2400" dirty="0"/>
              <a:t>A wide selection of contract types are available to the Government and contractors in order to provide needed flexibility in acquiring the large variety and volume of supplies and services required by agencies. Contract types vary according to:</a:t>
            </a:r>
          </a:p>
          <a:p>
            <a:pPr marL="457200" indent="-228600" algn="just">
              <a:lnSpc>
                <a:spcPct val="120000"/>
              </a:lnSpc>
              <a:spcBef>
                <a:spcPts val="0"/>
              </a:spcBef>
              <a:spcAft>
                <a:spcPts val="600"/>
              </a:spcAft>
              <a:buFont typeface="Arial" panose="020B0604020202020204" pitchFamily="34" charset="0"/>
              <a:buChar char="•"/>
            </a:pPr>
            <a:r>
              <a:rPr lang="en-US" sz="2400" dirty="0"/>
              <a:t>The degree and timing of the responsibility assumed by the contractor for the costs of performance and </a:t>
            </a:r>
          </a:p>
          <a:p>
            <a:pPr marL="457200" indent="-228600" algn="just">
              <a:lnSpc>
                <a:spcPct val="120000"/>
              </a:lnSpc>
              <a:spcBef>
                <a:spcPts val="0"/>
              </a:spcBef>
              <a:spcAft>
                <a:spcPts val="600"/>
              </a:spcAft>
              <a:buFont typeface="Arial" panose="020B0604020202020204" pitchFamily="34" charset="0"/>
              <a:buChar char="•"/>
            </a:pPr>
            <a:r>
              <a:rPr lang="en-US" sz="2400" dirty="0"/>
              <a:t>The amount and nature of the profit incentive offered to the contractor for achieving or exceeding specified standards or goals.</a:t>
            </a:r>
          </a:p>
        </p:txBody>
      </p:sp>
    </p:spTree>
    <p:extLst>
      <p:ext uri="{BB962C8B-B14F-4D97-AF65-F5344CB8AC3E}">
        <p14:creationId xmlns:p14="http://schemas.microsoft.com/office/powerpoint/2010/main" val="31634195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r>
              <a:rPr lang="en-US" sz="4000" dirty="0"/>
              <a:t>Federal Acquisition Regulations</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fontScale="70000" lnSpcReduction="20000"/>
          </a:bodyPr>
          <a:lstStyle/>
          <a:p>
            <a:pPr marL="0" indent="0" algn="just">
              <a:lnSpc>
                <a:spcPct val="120000"/>
              </a:lnSpc>
              <a:spcBef>
                <a:spcPts val="0"/>
              </a:spcBef>
              <a:spcAft>
                <a:spcPts val="600"/>
              </a:spcAft>
              <a:buNone/>
            </a:pPr>
            <a:r>
              <a:rPr lang="en-US" sz="3400" dirty="0"/>
              <a:t>Part 16 - Types of Contracts</a:t>
            </a:r>
          </a:p>
          <a:p>
            <a:pPr marL="0" indent="0" algn="just">
              <a:lnSpc>
                <a:spcPct val="120000"/>
              </a:lnSpc>
              <a:spcBef>
                <a:spcPts val="0"/>
              </a:spcBef>
              <a:spcAft>
                <a:spcPts val="600"/>
              </a:spcAft>
              <a:buNone/>
            </a:pPr>
            <a:r>
              <a:rPr lang="en-US" sz="2600" dirty="0"/>
              <a:t>The contract types are grouped into two broad categories: </a:t>
            </a:r>
          </a:p>
          <a:p>
            <a:pPr marL="457200" indent="-228600" algn="just">
              <a:lnSpc>
                <a:spcPct val="120000"/>
              </a:lnSpc>
              <a:spcBef>
                <a:spcPts val="0"/>
              </a:spcBef>
              <a:spcAft>
                <a:spcPts val="600"/>
              </a:spcAft>
              <a:buFont typeface="Arial" panose="020B0604020202020204" pitchFamily="34" charset="0"/>
              <a:buChar char="•"/>
            </a:pPr>
            <a:r>
              <a:rPr lang="en-US" sz="2400" dirty="0"/>
              <a:t>Fixed-price contracts and </a:t>
            </a:r>
          </a:p>
          <a:p>
            <a:pPr marL="457200" indent="-228600" algn="just">
              <a:lnSpc>
                <a:spcPct val="120000"/>
              </a:lnSpc>
              <a:spcBef>
                <a:spcPts val="0"/>
              </a:spcBef>
              <a:spcAft>
                <a:spcPts val="600"/>
              </a:spcAft>
              <a:buFont typeface="Arial" panose="020B0604020202020204" pitchFamily="34" charset="0"/>
              <a:buChar char="•"/>
            </a:pPr>
            <a:r>
              <a:rPr lang="en-US" sz="2400" dirty="0"/>
              <a:t>Cost-reimbursement contracts </a:t>
            </a:r>
          </a:p>
          <a:p>
            <a:pPr marL="0" indent="0" algn="just">
              <a:lnSpc>
                <a:spcPct val="120000"/>
              </a:lnSpc>
              <a:spcBef>
                <a:spcPts val="0"/>
              </a:spcBef>
              <a:spcAft>
                <a:spcPts val="600"/>
              </a:spcAft>
              <a:buNone/>
            </a:pPr>
            <a:r>
              <a:rPr lang="en-US" sz="2600" dirty="0"/>
              <a:t>The specific contract types range from – </a:t>
            </a:r>
          </a:p>
          <a:p>
            <a:pPr marL="457200" indent="-228600" algn="just">
              <a:lnSpc>
                <a:spcPct val="120000"/>
              </a:lnSpc>
              <a:spcBef>
                <a:spcPts val="0"/>
              </a:spcBef>
              <a:spcAft>
                <a:spcPts val="600"/>
              </a:spcAft>
              <a:buFont typeface="Arial" panose="020B0604020202020204" pitchFamily="34" charset="0"/>
              <a:buChar char="•"/>
            </a:pPr>
            <a:r>
              <a:rPr lang="en-US" sz="2400" dirty="0"/>
              <a:t>Firm-fixed-price contracts, in which the contractor has </a:t>
            </a:r>
            <a:r>
              <a:rPr lang="en-US" sz="2400" i="1" u="sng" dirty="0"/>
              <a:t>full responsibility</a:t>
            </a:r>
            <a:r>
              <a:rPr lang="en-US" sz="2400" u="sng" dirty="0"/>
              <a:t> </a:t>
            </a:r>
            <a:r>
              <a:rPr lang="en-US" sz="2400" dirty="0"/>
              <a:t>for the performance costs and resulting profit (or loss) to </a:t>
            </a:r>
          </a:p>
          <a:p>
            <a:pPr marL="457200" indent="-228600" algn="just">
              <a:lnSpc>
                <a:spcPct val="120000"/>
              </a:lnSpc>
              <a:spcBef>
                <a:spcPts val="0"/>
              </a:spcBef>
              <a:spcAft>
                <a:spcPts val="600"/>
              </a:spcAft>
              <a:buFont typeface="Arial" panose="020B0604020202020204" pitchFamily="34" charset="0"/>
              <a:buChar char="•"/>
            </a:pPr>
            <a:r>
              <a:rPr lang="en-US" sz="2400" dirty="0"/>
              <a:t>Cost-plus-fixed-fee contracts, in which the contractor </a:t>
            </a:r>
            <a:r>
              <a:rPr lang="en-US" sz="2400" i="1" u="sng" dirty="0"/>
              <a:t>has minimal responsibility </a:t>
            </a:r>
            <a:r>
              <a:rPr lang="en-US" sz="2400" dirty="0"/>
              <a:t>for the performance costs and the negotiated fee (profit) is fixed. </a:t>
            </a:r>
          </a:p>
          <a:p>
            <a:pPr marL="457200" indent="-228600" algn="just">
              <a:lnSpc>
                <a:spcPct val="120000"/>
              </a:lnSpc>
              <a:spcBef>
                <a:spcPts val="0"/>
              </a:spcBef>
              <a:spcAft>
                <a:spcPts val="600"/>
              </a:spcAft>
              <a:buFont typeface="Arial" panose="020B0604020202020204" pitchFamily="34" charset="0"/>
              <a:buChar char="•"/>
            </a:pPr>
            <a:r>
              <a:rPr lang="en-US" sz="2400" dirty="0"/>
              <a:t>In between these are the various incentive contracts in which the contractor's responsibility for the performance costs and the profit or fee incentives offered are tailored to the uncertainties involved in contract performance.</a:t>
            </a:r>
          </a:p>
        </p:txBody>
      </p:sp>
    </p:spTree>
    <p:extLst>
      <p:ext uri="{BB962C8B-B14F-4D97-AF65-F5344CB8AC3E}">
        <p14:creationId xmlns:p14="http://schemas.microsoft.com/office/powerpoint/2010/main" val="15265919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r>
              <a:rPr lang="en-US" sz="4000" dirty="0"/>
              <a:t>Federal Acquisition Regulations</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fontScale="92500" lnSpcReduction="20000"/>
          </a:bodyPr>
          <a:lstStyle/>
          <a:p>
            <a:pPr marL="0" indent="0" algn="just">
              <a:lnSpc>
                <a:spcPct val="120000"/>
              </a:lnSpc>
              <a:spcBef>
                <a:spcPts val="0"/>
              </a:spcBef>
              <a:spcAft>
                <a:spcPts val="600"/>
              </a:spcAft>
              <a:buNone/>
            </a:pPr>
            <a:r>
              <a:rPr lang="en-US" sz="1800" dirty="0"/>
              <a:t>Part 16 - Factors in selecting contract types</a:t>
            </a:r>
          </a:p>
          <a:p>
            <a:pPr marL="0" indent="0" algn="just">
              <a:lnSpc>
                <a:spcPct val="120000"/>
              </a:lnSpc>
              <a:spcBef>
                <a:spcPts val="0"/>
              </a:spcBef>
              <a:spcAft>
                <a:spcPts val="600"/>
              </a:spcAft>
              <a:buNone/>
            </a:pPr>
            <a:r>
              <a:rPr lang="en-US" sz="1400" dirty="0"/>
              <a:t>There are many factors that the contracting officer should consider in selecting and negotiating the contract type. They include the following:</a:t>
            </a:r>
          </a:p>
          <a:p>
            <a:pPr algn="just">
              <a:lnSpc>
                <a:spcPct val="120000"/>
              </a:lnSpc>
              <a:spcBef>
                <a:spcPts val="0"/>
              </a:spcBef>
              <a:spcAft>
                <a:spcPts val="600"/>
              </a:spcAft>
              <a:buFont typeface="Arial" panose="020B0604020202020204" pitchFamily="34" charset="0"/>
              <a:buChar char="•"/>
            </a:pPr>
            <a:r>
              <a:rPr lang="en-US" sz="1400" dirty="0"/>
              <a:t>Price competition. Normally, effective price competition results in realistic pricing, and a fixed-price contract is ordinarily in the Government's interest.</a:t>
            </a:r>
          </a:p>
          <a:p>
            <a:pPr algn="just">
              <a:lnSpc>
                <a:spcPct val="120000"/>
              </a:lnSpc>
              <a:spcBef>
                <a:spcPts val="0"/>
              </a:spcBef>
              <a:spcAft>
                <a:spcPts val="600"/>
              </a:spcAft>
              <a:buFont typeface="Arial" panose="020B0604020202020204" pitchFamily="34" charset="0"/>
              <a:buChar char="•"/>
            </a:pPr>
            <a:r>
              <a:rPr lang="en-US" sz="1400" dirty="0"/>
              <a:t>Price analysis. Price analysis with or without competition, may provide a basis for selecting the contract type. The degree to which price analysis can provide a realistic pricing standard should be carefully considered. </a:t>
            </a:r>
          </a:p>
          <a:p>
            <a:pPr algn="just">
              <a:lnSpc>
                <a:spcPct val="120000"/>
              </a:lnSpc>
              <a:spcBef>
                <a:spcPts val="0"/>
              </a:spcBef>
              <a:spcAft>
                <a:spcPts val="600"/>
              </a:spcAft>
              <a:buFont typeface="Arial" panose="020B0604020202020204" pitchFamily="34" charset="0"/>
              <a:buChar char="•"/>
            </a:pPr>
            <a:r>
              <a:rPr lang="en-US" sz="1400" dirty="0"/>
              <a:t>Cost analysis. In the absence of effective price competition and if price analysis is not sufficient, the cost estimates of the offeror and the Government provide the bases for negotiating contract pricing arrangements. It is essential that the uncertainties involved in performance and their possible impact upon costs be identified and evaluated, so that a contract type that places a reasonable degree of cost responsibility upon the contractor can be negotiated.</a:t>
            </a:r>
          </a:p>
          <a:p>
            <a:pPr algn="just">
              <a:lnSpc>
                <a:spcPct val="120000"/>
              </a:lnSpc>
              <a:spcBef>
                <a:spcPts val="0"/>
              </a:spcBef>
              <a:spcAft>
                <a:spcPts val="600"/>
              </a:spcAft>
              <a:buFont typeface="Arial" panose="020B0604020202020204" pitchFamily="34" charset="0"/>
              <a:buChar char="•"/>
            </a:pPr>
            <a:r>
              <a:rPr lang="en-US" sz="1400" dirty="0"/>
              <a:t>Type and complexity of the requirement. Complex requirements, particularly those unique to the Government, usually result in greater risk assumption by the Government. This is especially true for complex research and development contracts, when performance uncertainties or the likelihood of changes makes it difficult to estimate performance costs in advance. As a requirement recurs or as quantity production begins, the cost risk should shift to the contractor, and a fixed-price contract should be considered.</a:t>
            </a:r>
          </a:p>
          <a:p>
            <a:pPr algn="just">
              <a:lnSpc>
                <a:spcPct val="120000"/>
              </a:lnSpc>
              <a:spcBef>
                <a:spcPts val="0"/>
              </a:spcBef>
              <a:spcAft>
                <a:spcPts val="600"/>
              </a:spcAft>
              <a:buFont typeface="Arial" panose="020B0604020202020204" pitchFamily="34" charset="0"/>
              <a:buChar char="•"/>
            </a:pPr>
            <a:r>
              <a:rPr lang="en-US" sz="1400" dirty="0"/>
              <a:t>Combining contract types. If the entire contract cannot be firm-fixed-price, the contracting officer shall consider whether or not a portion of the contract can be established on a firm-fixed-price basis.</a:t>
            </a:r>
          </a:p>
        </p:txBody>
      </p:sp>
    </p:spTree>
    <p:extLst>
      <p:ext uri="{BB962C8B-B14F-4D97-AF65-F5344CB8AC3E}">
        <p14:creationId xmlns:p14="http://schemas.microsoft.com/office/powerpoint/2010/main" val="69253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r>
              <a:rPr lang="en-US" sz="4000" dirty="0"/>
              <a:t>Federal Acquisition Regulations</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fontScale="92500" lnSpcReduction="20000"/>
          </a:bodyPr>
          <a:lstStyle/>
          <a:p>
            <a:pPr marL="0" indent="0" algn="just">
              <a:lnSpc>
                <a:spcPct val="120000"/>
              </a:lnSpc>
              <a:spcBef>
                <a:spcPts val="0"/>
              </a:spcBef>
              <a:spcAft>
                <a:spcPts val="600"/>
              </a:spcAft>
              <a:buNone/>
            </a:pPr>
            <a:r>
              <a:rPr lang="en-US" sz="1800" dirty="0"/>
              <a:t>Part 16 - Factors in selecting contract types</a:t>
            </a:r>
          </a:p>
          <a:p>
            <a:pPr marL="0" indent="0" algn="just">
              <a:lnSpc>
                <a:spcPct val="120000"/>
              </a:lnSpc>
              <a:spcBef>
                <a:spcPts val="0"/>
              </a:spcBef>
              <a:spcAft>
                <a:spcPts val="600"/>
              </a:spcAft>
              <a:buNone/>
            </a:pPr>
            <a:r>
              <a:rPr lang="en-US" sz="1400" dirty="0"/>
              <a:t>There are many factors that the contracting officer should consider in selecting and negotiating the contract type. They include the following:</a:t>
            </a:r>
          </a:p>
          <a:p>
            <a:pPr algn="just">
              <a:lnSpc>
                <a:spcPct val="120000"/>
              </a:lnSpc>
              <a:spcBef>
                <a:spcPts val="0"/>
              </a:spcBef>
              <a:spcAft>
                <a:spcPts val="600"/>
              </a:spcAft>
              <a:buFont typeface="Arial" panose="020B0604020202020204" pitchFamily="34" charset="0"/>
              <a:buChar char="•"/>
            </a:pPr>
            <a:r>
              <a:rPr lang="en-US" sz="1400" dirty="0"/>
              <a:t>Urgency of the requirement. If urgency is a primary factor, the Government may choose to assume a greater proportion of risk or it may offer incentives tailored to performance outcomes to ensure timely contract performance.</a:t>
            </a:r>
          </a:p>
          <a:p>
            <a:pPr algn="just">
              <a:lnSpc>
                <a:spcPct val="120000"/>
              </a:lnSpc>
              <a:spcBef>
                <a:spcPts val="0"/>
              </a:spcBef>
              <a:spcAft>
                <a:spcPts val="600"/>
              </a:spcAft>
              <a:buFont typeface="Arial" panose="020B0604020202020204" pitchFamily="34" charset="0"/>
              <a:buChar char="•"/>
            </a:pPr>
            <a:r>
              <a:rPr lang="en-US" sz="1400" dirty="0"/>
              <a:t>Period of performance or length of production run. In times of economic uncertainty, contracts extending over a relatively long period may require economic price adjustment or price redetermination clauses.</a:t>
            </a:r>
          </a:p>
          <a:p>
            <a:pPr algn="just">
              <a:lnSpc>
                <a:spcPct val="120000"/>
              </a:lnSpc>
              <a:spcBef>
                <a:spcPts val="0"/>
              </a:spcBef>
              <a:spcAft>
                <a:spcPts val="600"/>
              </a:spcAft>
              <a:buFont typeface="Arial" panose="020B0604020202020204" pitchFamily="34" charset="0"/>
              <a:buChar char="•"/>
            </a:pPr>
            <a:r>
              <a:rPr lang="en-US" sz="1400" dirty="0"/>
              <a:t>Contractor's technical capability and financial responsibility.</a:t>
            </a:r>
          </a:p>
          <a:p>
            <a:pPr algn="just">
              <a:lnSpc>
                <a:spcPct val="120000"/>
              </a:lnSpc>
              <a:spcBef>
                <a:spcPts val="0"/>
              </a:spcBef>
              <a:spcAft>
                <a:spcPts val="600"/>
              </a:spcAft>
              <a:buFont typeface="Arial" panose="020B0604020202020204" pitchFamily="34" charset="0"/>
              <a:buChar char="•"/>
            </a:pPr>
            <a:r>
              <a:rPr lang="en-US" sz="1400" dirty="0"/>
              <a:t>Adequacy of the contractor's accounting system. Before agreeing on a contract type other than firm-fixed-price, the contracting officer shall ensure that the contractor's accounting system will permit timely development of all necessary cost data in the form required by the proposed contract type. </a:t>
            </a:r>
          </a:p>
          <a:p>
            <a:pPr algn="just">
              <a:lnSpc>
                <a:spcPct val="120000"/>
              </a:lnSpc>
              <a:spcBef>
                <a:spcPts val="0"/>
              </a:spcBef>
              <a:spcAft>
                <a:spcPts val="600"/>
              </a:spcAft>
              <a:buFont typeface="Arial" panose="020B0604020202020204" pitchFamily="34" charset="0"/>
              <a:buChar char="•"/>
            </a:pPr>
            <a:r>
              <a:rPr lang="en-US" sz="1400" dirty="0"/>
              <a:t>Concurrent contracts. If performance under the proposed contract involves concurrent operations under other contracts, the impact of those contracts, including their pricing arrangements, should be considered.</a:t>
            </a:r>
          </a:p>
          <a:p>
            <a:pPr algn="just">
              <a:lnSpc>
                <a:spcPct val="120000"/>
              </a:lnSpc>
              <a:spcBef>
                <a:spcPts val="0"/>
              </a:spcBef>
              <a:spcAft>
                <a:spcPts val="600"/>
              </a:spcAft>
              <a:buFont typeface="Arial" panose="020B0604020202020204" pitchFamily="34" charset="0"/>
              <a:buChar char="•"/>
            </a:pPr>
            <a:r>
              <a:rPr lang="en-US" sz="1400" dirty="0"/>
              <a:t>Extent and nature of proposed subcontracting. If the contractor proposes extensive subcontracting, a contract type reflecting the actual risks to the prime contractor should be selected.</a:t>
            </a:r>
          </a:p>
          <a:p>
            <a:pPr algn="just">
              <a:lnSpc>
                <a:spcPct val="120000"/>
              </a:lnSpc>
              <a:spcBef>
                <a:spcPts val="0"/>
              </a:spcBef>
              <a:spcAft>
                <a:spcPts val="600"/>
              </a:spcAft>
              <a:buFont typeface="Arial" panose="020B0604020202020204" pitchFamily="34" charset="0"/>
              <a:buChar char="•"/>
            </a:pPr>
            <a:r>
              <a:rPr lang="en-US" sz="1400" dirty="0"/>
              <a:t>Acquisition history. Contractor risk usually decreases as the requirement is repetitively acquired. Also, product descriptions or descriptions of services to be performed can be defined more clearly.</a:t>
            </a:r>
            <a:endParaRPr lang="en-US" sz="1200" dirty="0"/>
          </a:p>
        </p:txBody>
      </p:sp>
    </p:spTree>
    <p:extLst>
      <p:ext uri="{BB962C8B-B14F-4D97-AF65-F5344CB8AC3E}">
        <p14:creationId xmlns:p14="http://schemas.microsoft.com/office/powerpoint/2010/main" val="19230135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r>
              <a:rPr lang="en-US" sz="4000" dirty="0"/>
              <a:t>Sealed Bidding (FAR 14)</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fontScale="70000" lnSpcReduction="20000"/>
          </a:bodyPr>
          <a:lstStyle/>
          <a:p>
            <a:pPr marL="0" indent="0">
              <a:lnSpc>
                <a:spcPct val="120000"/>
              </a:lnSpc>
              <a:spcBef>
                <a:spcPts val="0"/>
              </a:spcBef>
              <a:spcAft>
                <a:spcPts val="600"/>
              </a:spcAft>
              <a:buNone/>
            </a:pPr>
            <a:r>
              <a:rPr lang="en-US" sz="2400" dirty="0"/>
              <a:t>Sealed bidding is a method of contracting that employs competitive bids, public opening of bids, and awards. </a:t>
            </a:r>
          </a:p>
          <a:p>
            <a:pPr marL="0" indent="0">
              <a:lnSpc>
                <a:spcPct val="120000"/>
              </a:lnSpc>
              <a:spcBef>
                <a:spcPts val="0"/>
              </a:spcBef>
              <a:spcAft>
                <a:spcPts val="600"/>
              </a:spcAft>
              <a:buNone/>
            </a:pPr>
            <a:r>
              <a:rPr lang="en-US" sz="2400" dirty="0"/>
              <a:t>The following steps are involved:</a:t>
            </a:r>
          </a:p>
          <a:p>
            <a:pPr marL="347663" indent="-228600">
              <a:lnSpc>
                <a:spcPct val="120000"/>
              </a:lnSpc>
              <a:spcBef>
                <a:spcPts val="0"/>
              </a:spcBef>
              <a:spcAft>
                <a:spcPts val="600"/>
              </a:spcAft>
              <a:buFont typeface="Arial" panose="020B0604020202020204" pitchFamily="34" charset="0"/>
              <a:buChar char="•"/>
            </a:pPr>
            <a:r>
              <a:rPr lang="en-US" sz="2400" dirty="0"/>
              <a:t>Preparation of invitations for bids. Invitations must describe the requirements of the Government clearly, accurately, and completely.</a:t>
            </a:r>
          </a:p>
          <a:p>
            <a:pPr marL="347663" indent="-228600">
              <a:lnSpc>
                <a:spcPct val="120000"/>
              </a:lnSpc>
              <a:spcBef>
                <a:spcPts val="0"/>
              </a:spcBef>
              <a:spcAft>
                <a:spcPts val="600"/>
              </a:spcAft>
              <a:buFont typeface="Arial" panose="020B0604020202020204" pitchFamily="34" charset="0"/>
              <a:buChar char="•"/>
            </a:pPr>
            <a:r>
              <a:rPr lang="en-US" sz="2400" dirty="0"/>
              <a:t>Publicizing the invitation for bids. Invitations must be publicized through distribution to prospective bidders, posting in public places, and such other means as may be appropriate.</a:t>
            </a:r>
          </a:p>
          <a:p>
            <a:pPr marL="347663" indent="-228600">
              <a:lnSpc>
                <a:spcPct val="120000"/>
              </a:lnSpc>
              <a:spcBef>
                <a:spcPts val="0"/>
              </a:spcBef>
              <a:spcAft>
                <a:spcPts val="600"/>
              </a:spcAft>
              <a:buFont typeface="Arial" panose="020B0604020202020204" pitchFamily="34" charset="0"/>
              <a:buChar char="•"/>
            </a:pPr>
            <a:r>
              <a:rPr lang="en-US" sz="2400" dirty="0"/>
              <a:t>Submission of bids. Bidders must submit sealed bids to be opened at the time and place stated in the solicitation for the public opening of bids.</a:t>
            </a:r>
          </a:p>
          <a:p>
            <a:pPr marL="347663" indent="-228600">
              <a:lnSpc>
                <a:spcPct val="120000"/>
              </a:lnSpc>
              <a:spcBef>
                <a:spcPts val="0"/>
              </a:spcBef>
              <a:spcAft>
                <a:spcPts val="600"/>
              </a:spcAft>
              <a:buFont typeface="Arial" panose="020B0604020202020204" pitchFamily="34" charset="0"/>
              <a:buChar char="•"/>
            </a:pPr>
            <a:r>
              <a:rPr lang="en-US" sz="2400" dirty="0"/>
              <a:t>Evaluation of bids. Bids shall be evaluated without discussions.</a:t>
            </a:r>
          </a:p>
          <a:p>
            <a:pPr marL="347663" indent="-228600">
              <a:lnSpc>
                <a:spcPct val="120000"/>
              </a:lnSpc>
              <a:spcBef>
                <a:spcPts val="0"/>
              </a:spcBef>
              <a:spcAft>
                <a:spcPts val="600"/>
              </a:spcAft>
              <a:buFont typeface="Arial" panose="020B0604020202020204" pitchFamily="34" charset="0"/>
              <a:buChar char="•"/>
            </a:pPr>
            <a:r>
              <a:rPr lang="en-US" sz="2400" dirty="0"/>
              <a:t>Contract award. After bids are publicly opened, an award will be made to that responsible bidder whose bid will be most advantageous to the Government, considering only price and the price-related factors included in the invitation.</a:t>
            </a:r>
          </a:p>
        </p:txBody>
      </p:sp>
    </p:spTree>
    <p:extLst>
      <p:ext uri="{BB962C8B-B14F-4D97-AF65-F5344CB8AC3E}">
        <p14:creationId xmlns:p14="http://schemas.microsoft.com/office/powerpoint/2010/main" val="33748361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r>
              <a:rPr lang="en-US" sz="4000" dirty="0"/>
              <a:t>Sealed Bidding (FAR 14)</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a:bodyPr>
          <a:lstStyle/>
          <a:p>
            <a:pPr marL="0" indent="0">
              <a:lnSpc>
                <a:spcPct val="120000"/>
              </a:lnSpc>
              <a:spcBef>
                <a:spcPts val="0"/>
              </a:spcBef>
              <a:spcAft>
                <a:spcPts val="600"/>
              </a:spcAft>
              <a:buNone/>
            </a:pPr>
            <a:r>
              <a:rPr lang="en-US" sz="2400" dirty="0"/>
              <a:t>Firm-fixed-price contracts shall be used when the method of contracting is sealed bidding, (fixed-price contracts with economic price adjustment clauses may be used if authorized).</a:t>
            </a:r>
          </a:p>
        </p:txBody>
      </p:sp>
    </p:spTree>
    <p:extLst>
      <p:ext uri="{BB962C8B-B14F-4D97-AF65-F5344CB8AC3E}">
        <p14:creationId xmlns:p14="http://schemas.microsoft.com/office/powerpoint/2010/main" val="774149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pPr>
              <a:lnSpc>
                <a:spcPct val="120000"/>
              </a:lnSpc>
              <a:spcBef>
                <a:spcPts val="0"/>
              </a:spcBef>
              <a:spcAft>
                <a:spcPts val="600"/>
              </a:spcAft>
            </a:pPr>
            <a:r>
              <a:rPr lang="en-US" sz="3600" dirty="0"/>
              <a:t>Contract by Negotiation (FAR 15)</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fontScale="85000" lnSpcReduction="10000"/>
          </a:bodyPr>
          <a:lstStyle/>
          <a:p>
            <a:pPr marL="0" indent="0" algn="just">
              <a:lnSpc>
                <a:spcPct val="120000"/>
              </a:lnSpc>
              <a:buNone/>
            </a:pPr>
            <a:r>
              <a:rPr lang="en-US" sz="2400" dirty="0"/>
              <a:t>A contract awarded using other than sealed bidding procedures is a negotiated contract</a:t>
            </a:r>
          </a:p>
          <a:p>
            <a:pPr marL="0" indent="0" algn="just">
              <a:lnSpc>
                <a:spcPct val="120000"/>
              </a:lnSpc>
              <a:buNone/>
            </a:pPr>
            <a:r>
              <a:rPr lang="en-US" sz="2400" dirty="0"/>
              <a:t>Types of negotiated acquisition.</a:t>
            </a:r>
          </a:p>
          <a:p>
            <a:pPr marL="347663" indent="-228600" algn="just">
              <a:lnSpc>
                <a:spcPct val="120000"/>
              </a:lnSpc>
              <a:buFont typeface="Arial" panose="020B0604020202020204" pitchFamily="34" charset="0"/>
              <a:buChar char="•"/>
            </a:pPr>
            <a:r>
              <a:rPr lang="en-US" sz="2100" dirty="0"/>
              <a:t>Competitive acquisitions. When contracting in a competitive environment, the procedures are intended to minimize the complexity of the solicitation, the evaluation, and the source selection decision, while maintaining a process designed to foster an impartial and comprehensive evaluation of offerors' proposals, leading to selection of the proposal representing the best value to the Government. </a:t>
            </a:r>
          </a:p>
          <a:p>
            <a:pPr marL="347663" indent="-228600" algn="just">
              <a:lnSpc>
                <a:spcPct val="120000"/>
              </a:lnSpc>
              <a:buFont typeface="Arial" panose="020B0604020202020204" pitchFamily="34" charset="0"/>
              <a:buChar char="•"/>
            </a:pPr>
            <a:r>
              <a:rPr lang="en-US" sz="2100" dirty="0"/>
              <a:t>Sole source acquisitions. When contracting in a sole source environment, the request for proposals (RFP) should be tailored to remove unnecessary information and requirements; e.g., evaluation criteria and voluminous proposal preparation instructions. </a:t>
            </a:r>
          </a:p>
        </p:txBody>
      </p:sp>
    </p:spTree>
    <p:extLst>
      <p:ext uri="{BB962C8B-B14F-4D97-AF65-F5344CB8AC3E}">
        <p14:creationId xmlns:p14="http://schemas.microsoft.com/office/powerpoint/2010/main" val="640233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r>
              <a:rPr lang="en-US" sz="4000" dirty="0"/>
              <a:t>Introduction</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a:normAutofit fontScale="40000" lnSpcReduction="20000"/>
          </a:bodyPr>
          <a:lstStyle/>
          <a:p>
            <a:pPr marL="0" indent="0">
              <a:lnSpc>
                <a:spcPct val="120000"/>
              </a:lnSpc>
              <a:spcBef>
                <a:spcPts val="0"/>
              </a:spcBef>
              <a:spcAft>
                <a:spcPts val="600"/>
              </a:spcAft>
              <a:buNone/>
            </a:pPr>
            <a:r>
              <a:rPr lang="en-US" sz="4500" dirty="0"/>
              <a:t>Alaska Native PTAC</a:t>
            </a:r>
          </a:p>
          <a:p>
            <a:pPr marL="457200" indent="-228600">
              <a:lnSpc>
                <a:spcPct val="120000"/>
              </a:lnSpc>
              <a:spcBef>
                <a:spcPts val="0"/>
              </a:spcBef>
              <a:spcAft>
                <a:spcPts val="600"/>
              </a:spcAft>
              <a:buFont typeface="Arial" panose="020B0604020202020204" pitchFamily="34" charset="0"/>
              <a:buChar char="•"/>
            </a:pPr>
            <a:r>
              <a:rPr lang="en-US" sz="3400" dirty="0"/>
              <a:t>The Alaska Native Procurement and Technical Assistance Center (PTAC) is a non-profit entity operated by the Potawatomi Business Development Corporation (PBDC) and funded by the Defense Logistics Agency (DLA) through a Federal Grant. </a:t>
            </a:r>
          </a:p>
          <a:p>
            <a:pPr marL="457200" indent="-228600">
              <a:lnSpc>
                <a:spcPct val="120000"/>
              </a:lnSpc>
              <a:spcBef>
                <a:spcPts val="0"/>
              </a:spcBef>
              <a:spcAft>
                <a:spcPts val="600"/>
              </a:spcAft>
              <a:buFont typeface="Arial" panose="020B0604020202020204" pitchFamily="34" charset="0"/>
              <a:buChar char="•"/>
            </a:pPr>
            <a:r>
              <a:rPr lang="en-US" sz="3400" dirty="0"/>
              <a:t>The United States recognizes a government-to-government relationship, as well as a unique legal and political relationship, with federally recognized tribes. This relationship is set forth in the Constitution of the United States, treaties, statutes, Executive Orders, administrative rules and regulations, and judicial decisions. Honoring these relationships and respecting the sovereignty of tribal nations is critical to advancing tribal self-determination and prosperity.</a:t>
            </a:r>
          </a:p>
          <a:p>
            <a:pPr marL="457200" indent="-228600">
              <a:lnSpc>
                <a:spcPct val="120000"/>
              </a:lnSpc>
              <a:spcBef>
                <a:spcPts val="0"/>
              </a:spcBef>
              <a:spcAft>
                <a:spcPts val="600"/>
              </a:spcAft>
              <a:buFont typeface="Arial" panose="020B0604020202020204" pitchFamily="34" charset="0"/>
              <a:buChar char="•"/>
            </a:pPr>
            <a:r>
              <a:rPr lang="en-US" sz="3400" dirty="0"/>
              <a:t>Measures such as the Indian Reorganization Act, the Buy Indian Act, the Alaskan Native Settlement Claims Act, and the Tribal Employment Act Ordinance can impact contracting with the United States federal government as well as tribal governments.</a:t>
            </a:r>
          </a:p>
          <a:p>
            <a:pPr marL="457200" indent="-228600">
              <a:lnSpc>
                <a:spcPct val="120000"/>
              </a:lnSpc>
              <a:spcBef>
                <a:spcPts val="0"/>
              </a:spcBef>
              <a:spcAft>
                <a:spcPts val="600"/>
              </a:spcAft>
              <a:buFont typeface="Arial" panose="020B0604020202020204" pitchFamily="34" charset="0"/>
              <a:buChar char="•"/>
            </a:pPr>
            <a:r>
              <a:rPr lang="en-US" sz="3400" dirty="0"/>
              <a:t>The Alaska NPTAC strives to provide outreach, counseling and guidance to Alaska Native owned, Tribally owned and Native American (individual) owned ed businesses or Alaska Native Corporation owned businesses located or headquartered in the state of Alaska.</a:t>
            </a:r>
          </a:p>
          <a:p>
            <a:pPr marL="457200" indent="-228600">
              <a:lnSpc>
                <a:spcPct val="120000"/>
              </a:lnSpc>
              <a:spcBef>
                <a:spcPts val="0"/>
              </a:spcBef>
              <a:spcAft>
                <a:spcPts val="600"/>
              </a:spcAft>
              <a:buFont typeface="Arial" panose="020B0604020202020204" pitchFamily="34" charset="0"/>
              <a:buChar char="•"/>
            </a:pPr>
            <a:r>
              <a:rPr lang="en-US" sz="3400" dirty="0"/>
              <a:t>Native PTAC provides professional, specialized assistance to businesses owned by Native Americans individuals, Tribes and Alaska Native Corporations that are based in the State of Alaska. Our services enable businesses to identify contracting opportunities with the federal, state and local governments, as well as with prime contractors who work with government agencies.</a:t>
            </a:r>
            <a:endParaRPr lang="en-US" sz="2900" dirty="0"/>
          </a:p>
        </p:txBody>
      </p:sp>
    </p:spTree>
    <p:extLst>
      <p:ext uri="{BB962C8B-B14F-4D97-AF65-F5344CB8AC3E}">
        <p14:creationId xmlns:p14="http://schemas.microsoft.com/office/powerpoint/2010/main" val="4538824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pPr>
              <a:lnSpc>
                <a:spcPct val="120000"/>
              </a:lnSpc>
              <a:spcBef>
                <a:spcPts val="0"/>
              </a:spcBef>
              <a:spcAft>
                <a:spcPts val="600"/>
              </a:spcAft>
            </a:pPr>
            <a:r>
              <a:rPr lang="en-US" sz="3600" dirty="0"/>
              <a:t>Contract by Negotiation (FAR 15)</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fontScale="92500" lnSpcReduction="10000"/>
          </a:bodyPr>
          <a:lstStyle/>
          <a:p>
            <a:pPr marL="0" indent="0" algn="just">
              <a:lnSpc>
                <a:spcPct val="120000"/>
              </a:lnSpc>
              <a:buNone/>
            </a:pPr>
            <a:r>
              <a:rPr lang="en-US" sz="2400" dirty="0"/>
              <a:t>Best value continuum.</a:t>
            </a:r>
          </a:p>
          <a:p>
            <a:pPr marL="347663" indent="-228600" algn="just">
              <a:lnSpc>
                <a:spcPct val="120000"/>
              </a:lnSpc>
              <a:buFont typeface="Arial" panose="020B0604020202020204" pitchFamily="34" charset="0"/>
              <a:buChar char="•"/>
            </a:pPr>
            <a:r>
              <a:rPr lang="en-US" sz="2100" dirty="0"/>
              <a:t>An agency can obtain best value in negotiated acquisitions by using any one or a combination of source selection approaches. In different types of acquisitions however, the relative importance of cost or price may vary. </a:t>
            </a:r>
          </a:p>
          <a:p>
            <a:pPr marL="347663" indent="-228600" algn="just">
              <a:lnSpc>
                <a:spcPct val="120000"/>
              </a:lnSpc>
              <a:buFont typeface="Arial" panose="020B0604020202020204" pitchFamily="34" charset="0"/>
              <a:buChar char="•"/>
            </a:pPr>
            <a:r>
              <a:rPr lang="en-US" sz="2100" dirty="0"/>
              <a:t>For example – </a:t>
            </a:r>
          </a:p>
          <a:p>
            <a:pPr marL="685800" lvl="1" indent="-228600" algn="just">
              <a:lnSpc>
                <a:spcPct val="120000"/>
              </a:lnSpc>
              <a:buFont typeface="Arial" panose="020B0604020202020204" pitchFamily="34" charset="0"/>
              <a:buChar char="•"/>
            </a:pPr>
            <a:r>
              <a:rPr lang="en-US" sz="1900" dirty="0"/>
              <a:t>In acquisitions where the requirement is clearly definable and the risk of unsuccessful contract performance is minimal, cost or price may play a dominant role in source selection. </a:t>
            </a:r>
          </a:p>
          <a:p>
            <a:pPr marL="685800" lvl="1" indent="-228600" algn="just">
              <a:lnSpc>
                <a:spcPct val="120000"/>
              </a:lnSpc>
              <a:buFont typeface="Arial" panose="020B0604020202020204" pitchFamily="34" charset="0"/>
              <a:buChar char="•"/>
            </a:pPr>
            <a:r>
              <a:rPr lang="en-US" sz="1900" dirty="0"/>
              <a:t>Conversely, the less definitive the requirement, the more development work required, or the greater the performance risk, the more technical or past performance considerations may play a dominant role in source selection. </a:t>
            </a:r>
          </a:p>
        </p:txBody>
      </p:sp>
    </p:spTree>
    <p:extLst>
      <p:ext uri="{BB962C8B-B14F-4D97-AF65-F5344CB8AC3E}">
        <p14:creationId xmlns:p14="http://schemas.microsoft.com/office/powerpoint/2010/main" val="2762319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pPr>
              <a:lnSpc>
                <a:spcPct val="120000"/>
              </a:lnSpc>
              <a:spcBef>
                <a:spcPts val="0"/>
              </a:spcBef>
              <a:spcAft>
                <a:spcPts val="600"/>
              </a:spcAft>
            </a:pPr>
            <a:r>
              <a:rPr lang="en-US" sz="3600" dirty="0"/>
              <a:t>Contract by Negotiation (FAR 15)</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a:bodyPr>
          <a:lstStyle/>
          <a:p>
            <a:pPr marL="0" indent="0" algn="just">
              <a:lnSpc>
                <a:spcPct val="120000"/>
              </a:lnSpc>
              <a:buNone/>
            </a:pPr>
            <a:r>
              <a:rPr lang="en-US" sz="1800" dirty="0"/>
              <a:t>Lowest price technically acceptable source selection process (LPTA). </a:t>
            </a:r>
          </a:p>
          <a:p>
            <a:pPr marL="0" indent="0" algn="just">
              <a:lnSpc>
                <a:spcPct val="120000"/>
              </a:lnSpc>
              <a:buNone/>
            </a:pPr>
            <a:r>
              <a:rPr lang="en-US" sz="1600" dirty="0"/>
              <a:t>The lowest price technically acceptable source selection process is appropriate when best value is expected to result from selection of the technically acceptable proposal with the lowest evaluated price.  When using the lowest price technically acceptable process, the following apply: </a:t>
            </a:r>
          </a:p>
          <a:p>
            <a:pPr marL="347663" indent="-228600" algn="just">
              <a:lnSpc>
                <a:spcPct val="120000"/>
              </a:lnSpc>
              <a:buFont typeface="Arial" panose="020B0604020202020204" pitchFamily="34" charset="0"/>
              <a:buChar char="•"/>
            </a:pPr>
            <a:r>
              <a:rPr lang="en-US" sz="1400" dirty="0"/>
              <a:t>The evaluation factors and significant subfactors that establish the requirements of acceptability shall be set forth in the solicitation. </a:t>
            </a:r>
          </a:p>
          <a:p>
            <a:pPr marL="347663" indent="-228600" algn="just">
              <a:lnSpc>
                <a:spcPct val="120000"/>
              </a:lnSpc>
              <a:buFont typeface="Arial" panose="020B0604020202020204" pitchFamily="34" charset="0"/>
              <a:buChar char="•"/>
            </a:pPr>
            <a:r>
              <a:rPr lang="en-US" sz="1400" dirty="0"/>
              <a:t>Solicitations shall specify that award will be made on the basis of the lowest evaluated price of proposals meeting or exceeding the acceptability standards for non-cost factors. </a:t>
            </a:r>
          </a:p>
          <a:p>
            <a:pPr marL="347663" indent="-228600" algn="just">
              <a:lnSpc>
                <a:spcPct val="120000"/>
              </a:lnSpc>
              <a:buFont typeface="Arial" panose="020B0604020202020204" pitchFamily="34" charset="0"/>
              <a:buChar char="•"/>
            </a:pPr>
            <a:r>
              <a:rPr lang="en-US" sz="1400" dirty="0"/>
              <a:t>The contracting may elect whether or not to consider past performance as an evaluation factor. </a:t>
            </a:r>
          </a:p>
          <a:p>
            <a:pPr marL="347663" indent="-228600" algn="just">
              <a:lnSpc>
                <a:spcPct val="120000"/>
              </a:lnSpc>
              <a:buFont typeface="Arial" panose="020B0604020202020204" pitchFamily="34" charset="0"/>
              <a:buChar char="•"/>
            </a:pPr>
            <a:r>
              <a:rPr lang="en-US" sz="1400" dirty="0"/>
              <a:t>Proposals are evaluated for acceptability but not ranked using the non-cost/price factors. </a:t>
            </a:r>
          </a:p>
        </p:txBody>
      </p:sp>
    </p:spTree>
    <p:extLst>
      <p:ext uri="{BB962C8B-B14F-4D97-AF65-F5344CB8AC3E}">
        <p14:creationId xmlns:p14="http://schemas.microsoft.com/office/powerpoint/2010/main" val="41236884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pPr>
              <a:lnSpc>
                <a:spcPct val="120000"/>
              </a:lnSpc>
              <a:spcBef>
                <a:spcPts val="0"/>
              </a:spcBef>
              <a:spcAft>
                <a:spcPts val="600"/>
              </a:spcAft>
            </a:pPr>
            <a:r>
              <a:rPr lang="en-US" sz="3600" dirty="0"/>
              <a:t>Contract Types (FAR 16)</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fontScale="70000" lnSpcReduction="20000"/>
          </a:bodyPr>
          <a:lstStyle/>
          <a:p>
            <a:pPr marL="0" indent="0" algn="just">
              <a:lnSpc>
                <a:spcPct val="120000"/>
              </a:lnSpc>
              <a:spcBef>
                <a:spcPts val="600"/>
              </a:spcBef>
              <a:buNone/>
            </a:pPr>
            <a:r>
              <a:rPr lang="en-US" sz="2400" dirty="0"/>
              <a:t>A wide selection of contract types is available to the Government and contractors in order to provide needed flexibility in acquiring the large variety and volume of supplies and services required by agencies. </a:t>
            </a:r>
          </a:p>
          <a:p>
            <a:pPr marL="344488" indent="-231775" algn="just">
              <a:lnSpc>
                <a:spcPct val="120000"/>
              </a:lnSpc>
              <a:spcBef>
                <a:spcPts val="600"/>
              </a:spcBef>
              <a:buFont typeface="Arial" panose="020B0604020202020204" pitchFamily="34" charset="0"/>
              <a:buChar char="•"/>
            </a:pPr>
            <a:r>
              <a:rPr lang="en-US" sz="2300" dirty="0"/>
              <a:t>Contract types vary according to – </a:t>
            </a:r>
          </a:p>
          <a:p>
            <a:pPr marL="690563" lvl="1" indent="-231775" algn="just">
              <a:lnSpc>
                <a:spcPct val="120000"/>
              </a:lnSpc>
              <a:spcBef>
                <a:spcPts val="600"/>
              </a:spcBef>
              <a:buFont typeface="Arial" panose="020B0604020202020204" pitchFamily="34" charset="0"/>
              <a:buChar char="•"/>
            </a:pPr>
            <a:r>
              <a:rPr lang="en-US" sz="2100" dirty="0"/>
              <a:t>The degree and timing of the responsibility assumed by the contractor for the costs of performance, and </a:t>
            </a:r>
          </a:p>
          <a:p>
            <a:pPr marL="690563" lvl="1" indent="-231775" algn="just">
              <a:lnSpc>
                <a:spcPct val="120000"/>
              </a:lnSpc>
              <a:spcBef>
                <a:spcPts val="600"/>
              </a:spcBef>
              <a:buFont typeface="Arial" panose="020B0604020202020204" pitchFamily="34" charset="0"/>
              <a:buChar char="•"/>
            </a:pPr>
            <a:r>
              <a:rPr lang="en-US" sz="2100" dirty="0"/>
              <a:t>The amount and nature of the profit incentive offered to the contractor for achieving or exceeding specified standards or goals.</a:t>
            </a:r>
          </a:p>
          <a:p>
            <a:pPr marL="344488" indent="-231775" algn="just">
              <a:lnSpc>
                <a:spcPct val="120000"/>
              </a:lnSpc>
              <a:spcBef>
                <a:spcPts val="600"/>
              </a:spcBef>
              <a:buFont typeface="Arial" panose="020B0604020202020204" pitchFamily="34" charset="0"/>
              <a:buChar char="•"/>
            </a:pPr>
            <a:r>
              <a:rPr lang="en-US" sz="2300" dirty="0"/>
              <a:t>The contract types are grouped into two broad categories – </a:t>
            </a:r>
          </a:p>
          <a:p>
            <a:pPr marL="637096" lvl="1" indent="-231775" algn="just">
              <a:lnSpc>
                <a:spcPct val="120000"/>
              </a:lnSpc>
              <a:spcBef>
                <a:spcPts val="600"/>
              </a:spcBef>
              <a:buFont typeface="Arial" panose="020B0604020202020204" pitchFamily="34" charset="0"/>
              <a:buChar char="•"/>
            </a:pPr>
            <a:r>
              <a:rPr lang="en-US" sz="2100" dirty="0"/>
              <a:t>Fixed-price contracts</a:t>
            </a:r>
          </a:p>
          <a:p>
            <a:pPr marL="637096" lvl="1" indent="-231775" algn="just">
              <a:lnSpc>
                <a:spcPct val="120000"/>
              </a:lnSpc>
              <a:spcBef>
                <a:spcPts val="600"/>
              </a:spcBef>
              <a:buFont typeface="Arial" panose="020B0604020202020204" pitchFamily="34" charset="0"/>
              <a:buChar char="•"/>
            </a:pPr>
            <a:r>
              <a:rPr lang="en-US" sz="2100" dirty="0"/>
              <a:t>Cost-reimbursement contracts  </a:t>
            </a:r>
          </a:p>
          <a:p>
            <a:pPr marL="637096" lvl="1" indent="-231775" algn="just">
              <a:lnSpc>
                <a:spcPct val="120000"/>
              </a:lnSpc>
              <a:spcBef>
                <a:spcPts val="600"/>
              </a:spcBef>
              <a:buFont typeface="Arial" panose="020B0604020202020204" pitchFamily="34" charset="0"/>
              <a:buChar char="•"/>
            </a:pPr>
            <a:r>
              <a:rPr lang="en-US" sz="2100" dirty="0"/>
              <a:t>In between are the various incentive contracts in which the contractor's responsibility for the performance costs and the profit or fee incentives offered are tailored to the uncertainties involved in contract performance.</a:t>
            </a:r>
          </a:p>
          <a:p>
            <a:pPr marL="0" indent="0" algn="just">
              <a:lnSpc>
                <a:spcPct val="120000"/>
              </a:lnSpc>
              <a:spcBef>
                <a:spcPts val="600"/>
              </a:spcBef>
              <a:buNone/>
            </a:pPr>
            <a:endParaRPr lang="en-US" dirty="0"/>
          </a:p>
        </p:txBody>
      </p:sp>
    </p:spTree>
    <p:extLst>
      <p:ext uri="{BB962C8B-B14F-4D97-AF65-F5344CB8AC3E}">
        <p14:creationId xmlns:p14="http://schemas.microsoft.com/office/powerpoint/2010/main" val="12783578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pPr>
              <a:lnSpc>
                <a:spcPct val="120000"/>
              </a:lnSpc>
              <a:spcBef>
                <a:spcPts val="0"/>
              </a:spcBef>
              <a:spcAft>
                <a:spcPts val="600"/>
              </a:spcAft>
            </a:pPr>
            <a:r>
              <a:rPr lang="en-US" sz="3600" dirty="0"/>
              <a:t>Fixed Price Contracts</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fontScale="92500" lnSpcReduction="20000"/>
          </a:bodyPr>
          <a:lstStyle/>
          <a:p>
            <a:pPr marL="0" indent="0" algn="just">
              <a:lnSpc>
                <a:spcPct val="120000"/>
              </a:lnSpc>
              <a:spcBef>
                <a:spcPts val="600"/>
              </a:spcBef>
              <a:buNone/>
            </a:pPr>
            <a:r>
              <a:rPr lang="en-US" dirty="0"/>
              <a:t>Fixed Price Contracts</a:t>
            </a:r>
          </a:p>
          <a:p>
            <a:pPr marL="344488" indent="-231775" algn="just">
              <a:lnSpc>
                <a:spcPct val="120000"/>
              </a:lnSpc>
              <a:spcBef>
                <a:spcPts val="600"/>
              </a:spcBef>
              <a:buFont typeface="Arial" panose="020B0604020202020204" pitchFamily="34" charset="0"/>
              <a:buChar char="•"/>
            </a:pPr>
            <a:r>
              <a:rPr lang="en-US" dirty="0"/>
              <a:t>Fixed-price types of contracts provide for a firm price or, in appropriate cases, an adjustable price. </a:t>
            </a:r>
          </a:p>
          <a:p>
            <a:pPr marL="344488" indent="-231775" algn="just">
              <a:lnSpc>
                <a:spcPct val="120000"/>
              </a:lnSpc>
              <a:spcBef>
                <a:spcPts val="600"/>
              </a:spcBef>
              <a:buFont typeface="Arial" panose="020B0604020202020204" pitchFamily="34" charset="0"/>
              <a:buChar char="•"/>
            </a:pPr>
            <a:r>
              <a:rPr lang="en-US" dirty="0"/>
              <a:t>Fixed-price contracts providing for an adjustable price may include a ceiling price, a target price (including target cost), or both. </a:t>
            </a:r>
          </a:p>
          <a:p>
            <a:pPr marL="344488" indent="-231775" algn="just">
              <a:lnSpc>
                <a:spcPct val="120000"/>
              </a:lnSpc>
              <a:spcBef>
                <a:spcPts val="600"/>
              </a:spcBef>
              <a:buFont typeface="Arial" panose="020B0604020202020204" pitchFamily="34" charset="0"/>
              <a:buChar char="•"/>
            </a:pPr>
            <a:r>
              <a:rPr lang="en-US" dirty="0"/>
              <a:t>Unless otherwise specified in the contract, the ceiling price or target price is subject to adjustment only by operation of contract clauses providing for equitable adjustment or other revision of the contract price under stated circumstances. </a:t>
            </a:r>
          </a:p>
          <a:p>
            <a:pPr marL="344488" indent="-231775" algn="just">
              <a:lnSpc>
                <a:spcPct val="120000"/>
              </a:lnSpc>
              <a:spcBef>
                <a:spcPts val="600"/>
              </a:spcBef>
              <a:buFont typeface="Arial" panose="020B0604020202020204" pitchFamily="34" charset="0"/>
              <a:buChar char="•"/>
            </a:pPr>
            <a:r>
              <a:rPr lang="en-US" dirty="0"/>
              <a:t>The contracting officer shall use firm-fixed-price or fixed-price with economic price adjustment contracts when acquiring commercial items.</a:t>
            </a:r>
          </a:p>
          <a:p>
            <a:pPr marL="344488" indent="-231775" algn="just">
              <a:lnSpc>
                <a:spcPct val="120000"/>
              </a:lnSpc>
              <a:spcBef>
                <a:spcPts val="600"/>
              </a:spcBef>
              <a:buFont typeface="Arial" panose="020B0604020202020204" pitchFamily="34" charset="0"/>
              <a:buChar char="•"/>
            </a:pPr>
            <a:r>
              <a:rPr lang="en-US" dirty="0"/>
              <a:t>Time-and-materials contracts and labor-hour contracts are not fixed-price contracts.</a:t>
            </a:r>
          </a:p>
        </p:txBody>
      </p:sp>
    </p:spTree>
    <p:extLst>
      <p:ext uri="{BB962C8B-B14F-4D97-AF65-F5344CB8AC3E}">
        <p14:creationId xmlns:p14="http://schemas.microsoft.com/office/powerpoint/2010/main" val="34823298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pPr>
              <a:lnSpc>
                <a:spcPct val="120000"/>
              </a:lnSpc>
              <a:spcBef>
                <a:spcPts val="0"/>
              </a:spcBef>
              <a:spcAft>
                <a:spcPts val="600"/>
              </a:spcAft>
            </a:pPr>
            <a:r>
              <a:rPr lang="en-US" sz="3600" dirty="0"/>
              <a:t>Fixed Price Contracts</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fontScale="92500" lnSpcReduction="10000"/>
          </a:bodyPr>
          <a:lstStyle/>
          <a:p>
            <a:pPr marL="0" indent="0" algn="just">
              <a:lnSpc>
                <a:spcPct val="120000"/>
              </a:lnSpc>
              <a:spcBef>
                <a:spcPts val="600"/>
              </a:spcBef>
              <a:buNone/>
            </a:pPr>
            <a:r>
              <a:rPr lang="en-US" sz="2400" dirty="0"/>
              <a:t>Firm-fixed-price contracts.</a:t>
            </a:r>
          </a:p>
          <a:p>
            <a:pPr marL="344488" indent="-231775" algn="just">
              <a:lnSpc>
                <a:spcPct val="120000"/>
              </a:lnSpc>
              <a:spcBef>
                <a:spcPts val="600"/>
              </a:spcBef>
              <a:buFont typeface="Arial" panose="020B0604020202020204" pitchFamily="34" charset="0"/>
              <a:buChar char="•"/>
            </a:pPr>
            <a:r>
              <a:rPr lang="en-US" dirty="0"/>
              <a:t>A firm-fixed-price contract provides for a price that is not subject to any adjustment on the basis of the contractor's cost experience in performing the contract. </a:t>
            </a:r>
          </a:p>
          <a:p>
            <a:pPr marL="344488" indent="-231775" algn="just">
              <a:lnSpc>
                <a:spcPct val="120000"/>
              </a:lnSpc>
              <a:spcBef>
                <a:spcPts val="600"/>
              </a:spcBef>
              <a:buFont typeface="Arial" panose="020B0604020202020204" pitchFamily="34" charset="0"/>
              <a:buChar char="•"/>
            </a:pPr>
            <a:r>
              <a:rPr lang="en-US" dirty="0"/>
              <a:t>This contract type places upon the contractor maximum risk and full responsibility for all costs and resulting profit or loss. </a:t>
            </a:r>
          </a:p>
          <a:p>
            <a:pPr marL="344488" indent="-231775" algn="just">
              <a:lnSpc>
                <a:spcPct val="120000"/>
              </a:lnSpc>
              <a:spcBef>
                <a:spcPts val="600"/>
              </a:spcBef>
              <a:buFont typeface="Arial" panose="020B0604020202020204" pitchFamily="34" charset="0"/>
              <a:buChar char="•"/>
            </a:pPr>
            <a:r>
              <a:rPr lang="en-US" dirty="0"/>
              <a:t>It provides maximum incentive for the contractor to control costs and perform effectively and imposes a minimum administrative burden upon the contracting parties. </a:t>
            </a:r>
          </a:p>
          <a:p>
            <a:pPr marL="344488" indent="-231775" algn="just">
              <a:lnSpc>
                <a:spcPct val="120000"/>
              </a:lnSpc>
              <a:spcBef>
                <a:spcPts val="600"/>
              </a:spcBef>
              <a:buFont typeface="Arial" panose="020B0604020202020204" pitchFamily="34" charset="0"/>
              <a:buChar char="•"/>
            </a:pPr>
            <a:r>
              <a:rPr lang="en-US" dirty="0"/>
              <a:t>The contracting officer may use a firm-fixed-price contract in conjunction with an award-fee incentive and performance or delivery incentives when the award fee or incentive is based solely on factors other than cost.</a:t>
            </a:r>
          </a:p>
        </p:txBody>
      </p:sp>
    </p:spTree>
    <p:extLst>
      <p:ext uri="{BB962C8B-B14F-4D97-AF65-F5344CB8AC3E}">
        <p14:creationId xmlns:p14="http://schemas.microsoft.com/office/powerpoint/2010/main" val="24521495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pPr>
              <a:lnSpc>
                <a:spcPct val="120000"/>
              </a:lnSpc>
              <a:spcBef>
                <a:spcPts val="0"/>
              </a:spcBef>
              <a:spcAft>
                <a:spcPts val="600"/>
              </a:spcAft>
            </a:pPr>
            <a:r>
              <a:rPr lang="en-US" sz="3600" dirty="0"/>
              <a:t>Fixed Price Contracts</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fontScale="92500"/>
          </a:bodyPr>
          <a:lstStyle/>
          <a:p>
            <a:pPr marL="0" indent="0" algn="just">
              <a:lnSpc>
                <a:spcPct val="120000"/>
              </a:lnSpc>
              <a:spcBef>
                <a:spcPts val="600"/>
              </a:spcBef>
              <a:buNone/>
            </a:pPr>
            <a:r>
              <a:rPr lang="en-US" sz="2400" dirty="0"/>
              <a:t>Firm-fixed-price contracts are typically used for - </a:t>
            </a:r>
          </a:p>
          <a:p>
            <a:pPr marL="344488" indent="-231775" algn="just">
              <a:lnSpc>
                <a:spcPct val="120000"/>
              </a:lnSpc>
              <a:spcBef>
                <a:spcPts val="600"/>
              </a:spcBef>
              <a:buFont typeface="Arial" panose="020B0604020202020204" pitchFamily="34" charset="0"/>
              <a:buChar char="•"/>
            </a:pPr>
            <a:r>
              <a:rPr lang="en-US" dirty="0"/>
              <a:t>Acquiring commercial items</a:t>
            </a:r>
          </a:p>
          <a:p>
            <a:pPr marL="344488" indent="-231775" algn="just">
              <a:lnSpc>
                <a:spcPct val="120000"/>
              </a:lnSpc>
              <a:spcBef>
                <a:spcPts val="600"/>
              </a:spcBef>
              <a:buFont typeface="Arial" panose="020B0604020202020204" pitchFamily="34" charset="0"/>
              <a:buChar char="•"/>
            </a:pPr>
            <a:r>
              <a:rPr lang="en-US" dirty="0"/>
              <a:t>Acquiring other supplies or services based on detailed specifications when the contracting officer can establish fair and reasonable prices at the outset. Examples include - </a:t>
            </a:r>
          </a:p>
          <a:p>
            <a:pPr marL="690563" lvl="1" indent="-231775" algn="just">
              <a:lnSpc>
                <a:spcPct val="120000"/>
              </a:lnSpc>
              <a:spcBef>
                <a:spcPts val="600"/>
              </a:spcBef>
              <a:buFont typeface="Arial" panose="020B0604020202020204" pitchFamily="34" charset="0"/>
              <a:buChar char="•"/>
            </a:pPr>
            <a:r>
              <a:rPr lang="en-US" dirty="0"/>
              <a:t>There is adequate price competition</a:t>
            </a:r>
          </a:p>
          <a:p>
            <a:pPr marL="690563" lvl="1" indent="-231775" algn="just">
              <a:lnSpc>
                <a:spcPct val="120000"/>
              </a:lnSpc>
              <a:spcBef>
                <a:spcPts val="600"/>
              </a:spcBef>
              <a:buFont typeface="Arial" panose="020B0604020202020204" pitchFamily="34" charset="0"/>
              <a:buChar char="•"/>
            </a:pPr>
            <a:r>
              <a:rPr lang="en-US" dirty="0"/>
              <a:t>There are reasonable price comparisons with prior purchases of the same or similar supplies or services </a:t>
            </a:r>
          </a:p>
          <a:p>
            <a:pPr marL="690563" lvl="1" indent="-231775" algn="just">
              <a:lnSpc>
                <a:spcPct val="120000"/>
              </a:lnSpc>
              <a:spcBef>
                <a:spcPts val="600"/>
              </a:spcBef>
              <a:buFont typeface="Arial" panose="020B0604020202020204" pitchFamily="34" charset="0"/>
              <a:buChar char="•"/>
            </a:pPr>
            <a:r>
              <a:rPr lang="en-US" dirty="0"/>
              <a:t>Available cost or pricing information permits realistic estimates </a:t>
            </a:r>
          </a:p>
          <a:p>
            <a:pPr marL="690563" lvl="1" indent="-231775" algn="just">
              <a:lnSpc>
                <a:spcPct val="120000"/>
              </a:lnSpc>
              <a:spcBef>
                <a:spcPts val="600"/>
              </a:spcBef>
              <a:buFont typeface="Arial" panose="020B0604020202020204" pitchFamily="34" charset="0"/>
              <a:buChar char="•"/>
            </a:pPr>
            <a:r>
              <a:rPr lang="en-US" dirty="0"/>
              <a:t>Reasonable cost estimates of uncertainties can be made and the contractor is willing to accept the risks</a:t>
            </a:r>
          </a:p>
        </p:txBody>
      </p:sp>
    </p:spTree>
    <p:extLst>
      <p:ext uri="{BB962C8B-B14F-4D97-AF65-F5344CB8AC3E}">
        <p14:creationId xmlns:p14="http://schemas.microsoft.com/office/powerpoint/2010/main" val="21470206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pPr>
              <a:lnSpc>
                <a:spcPct val="120000"/>
              </a:lnSpc>
              <a:spcBef>
                <a:spcPts val="0"/>
              </a:spcBef>
              <a:spcAft>
                <a:spcPts val="600"/>
              </a:spcAft>
            </a:pPr>
            <a:r>
              <a:rPr lang="en-US" sz="3600" dirty="0"/>
              <a:t>Fixed Price Contracts</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fontScale="92500" lnSpcReduction="20000"/>
          </a:bodyPr>
          <a:lstStyle/>
          <a:p>
            <a:pPr marL="0" indent="0" algn="just">
              <a:lnSpc>
                <a:spcPct val="120000"/>
              </a:lnSpc>
              <a:spcBef>
                <a:spcPts val="600"/>
              </a:spcBef>
              <a:buNone/>
            </a:pPr>
            <a:r>
              <a:rPr lang="en-US" dirty="0"/>
              <a:t>Fixed-price contract with economic price adjustment.</a:t>
            </a:r>
          </a:p>
          <a:p>
            <a:pPr marL="344488" indent="-231775" algn="just">
              <a:lnSpc>
                <a:spcPct val="120000"/>
              </a:lnSpc>
              <a:spcBef>
                <a:spcPts val="600"/>
              </a:spcBef>
              <a:buFont typeface="Arial" panose="020B0604020202020204" pitchFamily="34" charset="0"/>
              <a:buChar char="•"/>
            </a:pPr>
            <a:r>
              <a:rPr lang="en-US" sz="1800" dirty="0"/>
              <a:t>Provides for upward and downward revision of the stated contract price upon the occurrence of specified contingencies. </a:t>
            </a:r>
          </a:p>
          <a:p>
            <a:pPr marL="344488" indent="-231775" algn="just">
              <a:lnSpc>
                <a:spcPct val="120000"/>
              </a:lnSpc>
              <a:spcBef>
                <a:spcPts val="600"/>
              </a:spcBef>
              <a:buFont typeface="Arial" panose="020B0604020202020204" pitchFamily="34" charset="0"/>
              <a:buChar char="•"/>
            </a:pPr>
            <a:r>
              <a:rPr lang="en-US" sz="1800" dirty="0"/>
              <a:t>Economic price adjustments are of three general types:</a:t>
            </a:r>
          </a:p>
          <a:p>
            <a:pPr marL="344488" indent="-231775" algn="just">
              <a:lnSpc>
                <a:spcPct val="120000"/>
              </a:lnSpc>
              <a:spcBef>
                <a:spcPts val="600"/>
              </a:spcBef>
              <a:buFont typeface="Arial" panose="020B0604020202020204" pitchFamily="34" charset="0"/>
              <a:buChar char="•"/>
            </a:pPr>
            <a:r>
              <a:rPr lang="en-US" sz="1800" dirty="0"/>
              <a:t>Adjustments based on established prices. These price adjustments are based on increases or decreases from an agreed-upon level in published or otherwise established prices of specific items or the contract end items.</a:t>
            </a:r>
          </a:p>
          <a:p>
            <a:pPr marL="344488" indent="-231775" algn="just">
              <a:lnSpc>
                <a:spcPct val="120000"/>
              </a:lnSpc>
              <a:spcBef>
                <a:spcPts val="600"/>
              </a:spcBef>
              <a:buFont typeface="Arial" panose="020B0604020202020204" pitchFamily="34" charset="0"/>
              <a:buChar char="•"/>
            </a:pPr>
            <a:r>
              <a:rPr lang="en-US" sz="1800" dirty="0"/>
              <a:t>Adjustments based on actual costs of labor or material. These price adjustments are based on increases or decreases in specified costs of labor or material that the contractor actually experiences during contract performance.</a:t>
            </a:r>
          </a:p>
          <a:p>
            <a:pPr marL="344488" indent="-231775" algn="just">
              <a:lnSpc>
                <a:spcPct val="120000"/>
              </a:lnSpc>
              <a:spcBef>
                <a:spcPts val="600"/>
              </a:spcBef>
              <a:buFont typeface="Arial" panose="020B0604020202020204" pitchFamily="34" charset="0"/>
              <a:buChar char="•"/>
            </a:pPr>
            <a:r>
              <a:rPr lang="en-US" sz="1800" dirty="0"/>
              <a:t>Adjustments based on cost indexes of labor or material. These price adjustments are based on increases or decreases in labor or material cost standards or indexes that are specifically identified in the contract.</a:t>
            </a:r>
          </a:p>
        </p:txBody>
      </p:sp>
    </p:spTree>
    <p:extLst>
      <p:ext uri="{BB962C8B-B14F-4D97-AF65-F5344CB8AC3E}">
        <p14:creationId xmlns:p14="http://schemas.microsoft.com/office/powerpoint/2010/main" val="17972319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pPr>
              <a:lnSpc>
                <a:spcPct val="120000"/>
              </a:lnSpc>
              <a:spcBef>
                <a:spcPts val="0"/>
              </a:spcBef>
              <a:spcAft>
                <a:spcPts val="600"/>
              </a:spcAft>
            </a:pPr>
            <a:r>
              <a:rPr lang="en-US" sz="3600" dirty="0"/>
              <a:t>Fixed Price Contracts</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a:xfrm>
            <a:off x="1097280" y="1845734"/>
            <a:ext cx="10058400" cy="4023360"/>
          </a:xfrm>
        </p:spPr>
        <p:txBody>
          <a:bodyPr lIns="91440" tIns="91440" rIns="91440" bIns="91440">
            <a:normAutofit/>
          </a:bodyPr>
          <a:lstStyle/>
          <a:p>
            <a:pPr marL="0" indent="0" algn="just">
              <a:lnSpc>
                <a:spcPct val="120000"/>
              </a:lnSpc>
              <a:spcBef>
                <a:spcPts val="600"/>
              </a:spcBef>
              <a:buNone/>
            </a:pPr>
            <a:r>
              <a:rPr lang="en-US" sz="1600" dirty="0"/>
              <a:t>A fixed-price contract with economic price adjustment may be used when-</a:t>
            </a:r>
          </a:p>
          <a:p>
            <a:pPr marL="344488" indent="-231775" algn="just">
              <a:lnSpc>
                <a:spcPct val="120000"/>
              </a:lnSpc>
              <a:spcBef>
                <a:spcPts val="600"/>
              </a:spcBef>
              <a:buFont typeface="Arial" panose="020B0604020202020204" pitchFamily="34" charset="0"/>
              <a:buChar char="•"/>
            </a:pPr>
            <a:r>
              <a:rPr lang="en-US" sz="1600" dirty="0"/>
              <a:t>There is serious doubt concerning the stability of market or labor conditions that will exist during an extended period of contract performance, and </a:t>
            </a:r>
          </a:p>
          <a:p>
            <a:pPr marL="344488" indent="-231775" algn="just">
              <a:lnSpc>
                <a:spcPct val="120000"/>
              </a:lnSpc>
              <a:spcBef>
                <a:spcPts val="600"/>
              </a:spcBef>
              <a:buFont typeface="Arial" panose="020B0604020202020204" pitchFamily="34" charset="0"/>
              <a:buChar char="•"/>
            </a:pPr>
            <a:r>
              <a:rPr lang="en-US" sz="1600" dirty="0"/>
              <a:t>Contingencies that would otherwise be included in the contract price can be identified and covered separately in the contract. </a:t>
            </a:r>
          </a:p>
          <a:p>
            <a:pPr marL="0" indent="0" algn="just">
              <a:lnSpc>
                <a:spcPct val="120000"/>
              </a:lnSpc>
              <a:spcBef>
                <a:spcPts val="600"/>
              </a:spcBef>
              <a:buNone/>
            </a:pPr>
            <a:r>
              <a:rPr lang="en-US" sz="1600" dirty="0"/>
              <a:t>Price adjustments – </a:t>
            </a:r>
          </a:p>
          <a:p>
            <a:pPr marL="344488" indent="-231775" algn="just">
              <a:lnSpc>
                <a:spcPct val="120000"/>
              </a:lnSpc>
              <a:spcBef>
                <a:spcPts val="600"/>
              </a:spcBef>
              <a:buFont typeface="Arial" panose="020B0604020202020204" pitchFamily="34" charset="0"/>
              <a:buChar char="•"/>
            </a:pPr>
            <a:r>
              <a:rPr lang="en-US" sz="1600" dirty="0"/>
              <a:t>Based on established prices should normally be restricted to industry-wide contingencies. </a:t>
            </a:r>
          </a:p>
          <a:p>
            <a:pPr marL="344488" indent="-231775" algn="just">
              <a:lnSpc>
                <a:spcPct val="120000"/>
              </a:lnSpc>
              <a:spcBef>
                <a:spcPts val="600"/>
              </a:spcBef>
              <a:buFont typeface="Arial" panose="020B0604020202020204" pitchFamily="34" charset="0"/>
              <a:buChar char="•"/>
            </a:pPr>
            <a:r>
              <a:rPr lang="en-US" sz="1600" dirty="0"/>
              <a:t>Based  on labor and material costs should be limited to contingencies beyond the contractor's control. </a:t>
            </a:r>
          </a:p>
          <a:p>
            <a:pPr marL="0" indent="0" algn="just">
              <a:lnSpc>
                <a:spcPct val="120000"/>
              </a:lnSpc>
              <a:spcBef>
                <a:spcPts val="600"/>
              </a:spcBef>
              <a:buNone/>
            </a:pPr>
            <a:r>
              <a:rPr lang="en-US" sz="1600" dirty="0"/>
              <a:t>A fixed-price contract with economic price adjustment shall not be used unless the contracting officer determines that it is necessary either to protect the contractor and the Government against significant fluctuations in labor or material costs or to provide for contract price adjustment in the event of changes in the contractor's established prices.</a:t>
            </a:r>
          </a:p>
        </p:txBody>
      </p:sp>
    </p:spTree>
    <p:extLst>
      <p:ext uri="{BB962C8B-B14F-4D97-AF65-F5344CB8AC3E}">
        <p14:creationId xmlns:p14="http://schemas.microsoft.com/office/powerpoint/2010/main" val="5933030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pPr>
              <a:lnSpc>
                <a:spcPct val="120000"/>
              </a:lnSpc>
              <a:spcBef>
                <a:spcPts val="0"/>
              </a:spcBef>
              <a:spcAft>
                <a:spcPts val="600"/>
              </a:spcAft>
            </a:pPr>
            <a:r>
              <a:rPr lang="en-US" sz="3600" dirty="0"/>
              <a:t>Fixed Price Contracts</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lnSpcReduction="10000"/>
          </a:bodyPr>
          <a:lstStyle/>
          <a:p>
            <a:pPr marL="0" indent="0" algn="just">
              <a:lnSpc>
                <a:spcPct val="120000"/>
              </a:lnSpc>
              <a:spcBef>
                <a:spcPts val="600"/>
              </a:spcBef>
              <a:buNone/>
            </a:pPr>
            <a:r>
              <a:rPr lang="en-US" sz="1900" dirty="0"/>
              <a:t>Other Fixed-Price Contracts</a:t>
            </a:r>
          </a:p>
          <a:p>
            <a:pPr marL="344488" indent="-231775" algn="just">
              <a:lnSpc>
                <a:spcPct val="120000"/>
              </a:lnSpc>
              <a:spcBef>
                <a:spcPts val="600"/>
              </a:spcBef>
              <a:buFont typeface="Arial" panose="020B0604020202020204" pitchFamily="34" charset="0"/>
              <a:buChar char="•"/>
            </a:pPr>
            <a:r>
              <a:rPr lang="en-US" sz="1700" dirty="0"/>
              <a:t>A fixed-price incentive contract - provides for adjusting profit and establishing the final contract price by a formula based on the relationship of final negotiated total cost to total target cost.</a:t>
            </a:r>
          </a:p>
          <a:p>
            <a:pPr marL="344488" indent="-231775" algn="just">
              <a:lnSpc>
                <a:spcPct val="120000"/>
              </a:lnSpc>
              <a:spcBef>
                <a:spcPts val="600"/>
              </a:spcBef>
              <a:buFont typeface="Arial" panose="020B0604020202020204" pitchFamily="34" charset="0"/>
              <a:buChar char="•"/>
            </a:pPr>
            <a:r>
              <a:rPr lang="en-US" sz="1700" dirty="0"/>
              <a:t>A fixed-price contract with prospective price redetermination provides for (a) a firm fixed price for an initial period of contract deliveries and (b) prospective redetermination, at a stated time(s) during performance, of the price for subsequent periods of performance.</a:t>
            </a:r>
          </a:p>
          <a:p>
            <a:pPr marL="344488" indent="-231775" algn="just">
              <a:lnSpc>
                <a:spcPct val="120000"/>
              </a:lnSpc>
              <a:spcBef>
                <a:spcPts val="600"/>
              </a:spcBef>
              <a:buFont typeface="Arial" panose="020B0604020202020204" pitchFamily="34" charset="0"/>
              <a:buChar char="•"/>
            </a:pPr>
            <a:r>
              <a:rPr lang="en-US" sz="1700" dirty="0"/>
              <a:t>A fixed-ceiling-price contract with retroactive price redetermination provides for (a) a fixed ceiling price and (b) retroactive price redetermination within the ceiling after completion of the contract.</a:t>
            </a:r>
          </a:p>
          <a:p>
            <a:pPr marL="344488" indent="-231775" algn="just">
              <a:lnSpc>
                <a:spcPct val="120000"/>
              </a:lnSpc>
              <a:spcBef>
                <a:spcPts val="600"/>
              </a:spcBef>
              <a:buFont typeface="Arial" panose="020B0604020202020204" pitchFamily="34" charset="0"/>
              <a:buChar char="•"/>
            </a:pPr>
            <a:r>
              <a:rPr lang="en-US" sz="1700" dirty="0"/>
              <a:t>A firm-fixed-price, level-of-effort term contract requires (a) the contractor to provide a specified level of effort, over a stated period of time, on work that can be stated only in general terms and (b) the Government to pay the contractor a fixed dollar amount.</a:t>
            </a:r>
          </a:p>
        </p:txBody>
      </p:sp>
    </p:spTree>
    <p:extLst>
      <p:ext uri="{BB962C8B-B14F-4D97-AF65-F5344CB8AC3E}">
        <p14:creationId xmlns:p14="http://schemas.microsoft.com/office/powerpoint/2010/main" val="32511717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pPr algn="just">
              <a:lnSpc>
                <a:spcPct val="120000"/>
              </a:lnSpc>
              <a:spcBef>
                <a:spcPts val="600"/>
              </a:spcBef>
            </a:pPr>
            <a:r>
              <a:rPr lang="en-US" sz="3600" dirty="0"/>
              <a:t>Cost-Reimbursement Contracts</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fontScale="85000" lnSpcReduction="20000"/>
          </a:bodyPr>
          <a:lstStyle/>
          <a:p>
            <a:pPr marL="0" indent="0" algn="just">
              <a:lnSpc>
                <a:spcPct val="120000"/>
              </a:lnSpc>
              <a:spcBef>
                <a:spcPts val="600"/>
              </a:spcBef>
              <a:buNone/>
            </a:pPr>
            <a:r>
              <a:rPr lang="en-US" sz="2800" dirty="0"/>
              <a:t>Cost-Reimbursement Contracts</a:t>
            </a:r>
          </a:p>
          <a:p>
            <a:pPr marL="344488" indent="-231775" algn="just">
              <a:lnSpc>
                <a:spcPct val="120000"/>
              </a:lnSpc>
              <a:spcBef>
                <a:spcPts val="600"/>
              </a:spcBef>
              <a:buFont typeface="Arial" panose="020B0604020202020204" pitchFamily="34" charset="0"/>
              <a:buChar char="•"/>
            </a:pPr>
            <a:r>
              <a:rPr lang="en-US" sz="2400" dirty="0"/>
              <a:t>Cost-reimbursement types of contracts provide for payment of allowable incurred costs, to the extent prescribed in the contract. </a:t>
            </a:r>
          </a:p>
          <a:p>
            <a:pPr marL="344488" indent="-231775" algn="just">
              <a:lnSpc>
                <a:spcPct val="120000"/>
              </a:lnSpc>
              <a:spcBef>
                <a:spcPts val="600"/>
              </a:spcBef>
              <a:buFont typeface="Arial" panose="020B0604020202020204" pitchFamily="34" charset="0"/>
              <a:buChar char="•"/>
            </a:pPr>
            <a:r>
              <a:rPr lang="en-US" sz="2400" dirty="0"/>
              <a:t>These contracts establish an estimate of total cost for the purpose of obligating funds and establishing a ceiling that the contractor may not exceed without the approval of the contracting officer.</a:t>
            </a:r>
          </a:p>
          <a:p>
            <a:pPr marL="344488" indent="-231775" algn="just">
              <a:lnSpc>
                <a:spcPct val="120000"/>
              </a:lnSpc>
              <a:spcBef>
                <a:spcPts val="600"/>
              </a:spcBef>
              <a:buFont typeface="Arial" panose="020B0604020202020204" pitchFamily="34" charset="0"/>
              <a:buChar char="•"/>
            </a:pPr>
            <a:r>
              <a:rPr lang="en-US" sz="2400" dirty="0"/>
              <a:t>The contracting officer shall use cost-reimbursement contracts only when—</a:t>
            </a:r>
          </a:p>
          <a:p>
            <a:pPr marL="690563" lvl="1" indent="-231775" algn="just">
              <a:lnSpc>
                <a:spcPct val="120000"/>
              </a:lnSpc>
              <a:spcBef>
                <a:spcPts val="600"/>
              </a:spcBef>
              <a:buFont typeface="Arial" panose="020B0604020202020204" pitchFamily="34" charset="0"/>
              <a:buChar char="•"/>
            </a:pPr>
            <a:r>
              <a:rPr lang="en-US" sz="2000" dirty="0"/>
              <a:t>Circumstances do not allow the agency to define its requirements sufficiently to allow for a fixed-price type contract or</a:t>
            </a:r>
          </a:p>
          <a:p>
            <a:pPr marL="690563" lvl="1" indent="-231775" algn="just">
              <a:lnSpc>
                <a:spcPct val="120000"/>
              </a:lnSpc>
              <a:spcBef>
                <a:spcPts val="600"/>
              </a:spcBef>
              <a:buFont typeface="Arial" panose="020B0604020202020204" pitchFamily="34" charset="0"/>
              <a:buChar char="•"/>
            </a:pPr>
            <a:r>
              <a:rPr lang="en-US" sz="2000" dirty="0"/>
              <a:t>Uncertainties in contract performance do not permit costs to be estimated with sufficient accuracy to use any type of fixed-price contract.</a:t>
            </a:r>
          </a:p>
        </p:txBody>
      </p:sp>
    </p:spTree>
    <p:extLst>
      <p:ext uri="{BB962C8B-B14F-4D97-AF65-F5344CB8AC3E}">
        <p14:creationId xmlns:p14="http://schemas.microsoft.com/office/powerpoint/2010/main" val="29672271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r>
              <a:rPr lang="en-US" sz="4000" dirty="0"/>
              <a:t>Government Acquisitions</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a:bodyPr>
          <a:lstStyle/>
          <a:p>
            <a:pPr marL="119063" indent="0" algn="just">
              <a:lnSpc>
                <a:spcPct val="120000"/>
              </a:lnSpc>
              <a:spcBef>
                <a:spcPts val="0"/>
              </a:spcBef>
              <a:spcAft>
                <a:spcPts val="600"/>
              </a:spcAft>
              <a:buNone/>
            </a:pPr>
            <a:r>
              <a:rPr lang="en-US" sz="3300" dirty="0"/>
              <a:t>Acquisition means - </a:t>
            </a:r>
          </a:p>
          <a:p>
            <a:pPr marL="347663" indent="-228600" algn="just">
              <a:lnSpc>
                <a:spcPct val="120000"/>
              </a:lnSpc>
              <a:spcBef>
                <a:spcPts val="0"/>
              </a:spcBef>
              <a:spcAft>
                <a:spcPts val="600"/>
              </a:spcAft>
              <a:buFont typeface="Arial" panose="020B0604020202020204" pitchFamily="34" charset="0"/>
              <a:buChar char="•"/>
            </a:pPr>
            <a:r>
              <a:rPr lang="en-US" sz="2600" dirty="0"/>
              <a:t>Acquiring supplies or services (including construction) via contract using appropriated funds by and for the use of the Federal Government through purchase or lease, whether the supplies or services are already in existence or must be created, developed, demonstrated, and evaluated. </a:t>
            </a:r>
          </a:p>
          <a:p>
            <a:pPr marL="347663" indent="-228600" algn="just">
              <a:lnSpc>
                <a:spcPct val="120000"/>
              </a:lnSpc>
              <a:spcBef>
                <a:spcPts val="0"/>
              </a:spcBef>
              <a:spcAft>
                <a:spcPts val="600"/>
              </a:spcAft>
              <a:buFont typeface="Arial" panose="020B0604020202020204" pitchFamily="34" charset="0"/>
              <a:buChar char="•"/>
            </a:pPr>
            <a:r>
              <a:rPr lang="en-US" sz="2600" dirty="0"/>
              <a:t>Acquisition begins at the point when agency needs are established.</a:t>
            </a:r>
          </a:p>
        </p:txBody>
      </p:sp>
    </p:spTree>
    <p:extLst>
      <p:ext uri="{BB962C8B-B14F-4D97-AF65-F5344CB8AC3E}">
        <p14:creationId xmlns:p14="http://schemas.microsoft.com/office/powerpoint/2010/main" val="5645928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pPr>
              <a:lnSpc>
                <a:spcPct val="120000"/>
              </a:lnSpc>
              <a:spcBef>
                <a:spcPts val="0"/>
              </a:spcBef>
              <a:spcAft>
                <a:spcPts val="600"/>
              </a:spcAft>
            </a:pPr>
            <a:r>
              <a:rPr lang="en-US" sz="3600" dirty="0"/>
              <a:t>Cost-Reimbursement Contracts</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fontScale="85000" lnSpcReduction="20000"/>
          </a:bodyPr>
          <a:lstStyle/>
          <a:p>
            <a:pPr marL="344488" indent="-231775" algn="just">
              <a:lnSpc>
                <a:spcPct val="120000"/>
              </a:lnSpc>
              <a:spcBef>
                <a:spcPts val="600"/>
              </a:spcBef>
              <a:buFont typeface="Arial" panose="020B0604020202020204" pitchFamily="34" charset="0"/>
              <a:buChar char="•"/>
            </a:pPr>
            <a:r>
              <a:rPr lang="en-US" dirty="0"/>
              <a:t>Cost contract - a cost-reimbursement contract in which the contractor receives no fee. A cost contract may be appropriate for research and development work, particularly with nonprofit educational institutions or other nonprofit organizations.</a:t>
            </a:r>
          </a:p>
          <a:p>
            <a:pPr marL="344488" indent="-231775" algn="just">
              <a:lnSpc>
                <a:spcPct val="120000"/>
              </a:lnSpc>
              <a:spcBef>
                <a:spcPts val="600"/>
              </a:spcBef>
              <a:buFont typeface="Arial" panose="020B0604020202020204" pitchFamily="34" charset="0"/>
              <a:buChar char="•"/>
            </a:pPr>
            <a:r>
              <a:rPr lang="en-US" dirty="0"/>
              <a:t>Cost-sharing contracts - a cost-reimbursement contract in which the contractor receives no fee and is reimbursed only for an agreed-upon portion of its allowable costs. A cost-sharing contract may be used when the contractor agrees to absorb a portion of the costs, in the expectation of substantial compensating benefits.</a:t>
            </a:r>
          </a:p>
          <a:p>
            <a:pPr marL="344488" indent="-231775" algn="just">
              <a:lnSpc>
                <a:spcPct val="120000"/>
              </a:lnSpc>
              <a:spcBef>
                <a:spcPts val="600"/>
              </a:spcBef>
              <a:buFont typeface="Arial" panose="020B0604020202020204" pitchFamily="34" charset="0"/>
              <a:buChar char="•"/>
            </a:pPr>
            <a:r>
              <a:rPr lang="en-US" dirty="0"/>
              <a:t>Cost-plus-incentive-fee contract - a cost-reimbursement contract that provides for an initially negotiated fee to be adjusted later by a formula based on the relationship of total allowable costs to total target costs. </a:t>
            </a:r>
          </a:p>
          <a:p>
            <a:pPr marL="344488" indent="-231775" algn="just">
              <a:lnSpc>
                <a:spcPct val="120000"/>
              </a:lnSpc>
              <a:spcBef>
                <a:spcPts val="600"/>
              </a:spcBef>
              <a:buFont typeface="Arial" panose="020B0604020202020204" pitchFamily="34" charset="0"/>
              <a:buChar char="•"/>
            </a:pPr>
            <a:r>
              <a:rPr lang="en-US" dirty="0"/>
              <a:t>Cost-plus-award-fee contract - a cost-reimbursement contract that provides for a fee consisting of (a) a base amount (which may be zero) fixed at inception of the contract and (b) an award amount, based upon a judgmental evaluation by the Government, sufficient to provide motivation for excellence in contract performance. </a:t>
            </a:r>
          </a:p>
        </p:txBody>
      </p:sp>
    </p:spTree>
    <p:extLst>
      <p:ext uri="{BB962C8B-B14F-4D97-AF65-F5344CB8AC3E}">
        <p14:creationId xmlns:p14="http://schemas.microsoft.com/office/powerpoint/2010/main" val="37760774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pPr algn="just">
              <a:lnSpc>
                <a:spcPct val="120000"/>
              </a:lnSpc>
              <a:spcBef>
                <a:spcPts val="600"/>
              </a:spcBef>
            </a:pPr>
            <a:r>
              <a:rPr lang="en-US" sz="3600" dirty="0"/>
              <a:t>Cost-Reimbursement Contracts</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fontScale="92500" lnSpcReduction="10000"/>
          </a:bodyPr>
          <a:lstStyle/>
          <a:p>
            <a:pPr marL="0" indent="0" algn="just">
              <a:lnSpc>
                <a:spcPct val="120000"/>
              </a:lnSpc>
              <a:spcBef>
                <a:spcPts val="600"/>
              </a:spcBef>
              <a:buNone/>
            </a:pPr>
            <a:r>
              <a:rPr lang="en-US" sz="2400" dirty="0"/>
              <a:t>Cost-plus-fixed-fee contract </a:t>
            </a:r>
          </a:p>
          <a:p>
            <a:pPr marL="344488" indent="-231775" algn="just">
              <a:lnSpc>
                <a:spcPct val="120000"/>
              </a:lnSpc>
              <a:spcBef>
                <a:spcPts val="600"/>
              </a:spcBef>
              <a:buFont typeface="Arial" panose="020B0604020202020204" pitchFamily="34" charset="0"/>
              <a:buChar char="•"/>
            </a:pPr>
            <a:r>
              <a:rPr lang="en-US" dirty="0"/>
              <a:t>A cost-reimbursement contract that provides for payment to the contractor of a negotiated fee that is fixed at the inception of the contract.  The fixed fee does not vary with actual cost, but may be adjusted as a result of changes in the work to be performed under the contract. </a:t>
            </a:r>
          </a:p>
          <a:p>
            <a:pPr marL="344488" indent="-231775" algn="just">
              <a:lnSpc>
                <a:spcPct val="120000"/>
              </a:lnSpc>
              <a:spcBef>
                <a:spcPts val="600"/>
              </a:spcBef>
              <a:buFont typeface="Arial" panose="020B0604020202020204" pitchFamily="34" charset="0"/>
              <a:buChar char="•"/>
            </a:pPr>
            <a:r>
              <a:rPr lang="en-US" dirty="0"/>
              <a:t>This contract type permits contracting for efforts that might otherwise present too great a risk to contractors, but it provides the contractor only a minimum incentive to control costs.</a:t>
            </a:r>
          </a:p>
          <a:p>
            <a:pPr marL="344488" indent="-231775" algn="just">
              <a:lnSpc>
                <a:spcPct val="120000"/>
              </a:lnSpc>
              <a:spcBef>
                <a:spcPts val="600"/>
              </a:spcBef>
              <a:buFont typeface="Arial" panose="020B0604020202020204" pitchFamily="34" charset="0"/>
              <a:buChar char="•"/>
            </a:pPr>
            <a:r>
              <a:rPr lang="en-US" dirty="0"/>
              <a:t>A cost-plus-fixed-fee contract is suitable for use when —</a:t>
            </a:r>
          </a:p>
          <a:p>
            <a:pPr marL="690563" lvl="1" indent="-231775" algn="just">
              <a:lnSpc>
                <a:spcPct val="120000"/>
              </a:lnSpc>
              <a:spcBef>
                <a:spcPts val="600"/>
              </a:spcBef>
              <a:buFont typeface="Arial" panose="020B0604020202020204" pitchFamily="34" charset="0"/>
              <a:buChar char="•"/>
            </a:pPr>
            <a:r>
              <a:rPr lang="en-US" dirty="0"/>
              <a:t>The contract is for the performance of research or preliminary exploration or study, and the level of effort required is unknown; or</a:t>
            </a:r>
          </a:p>
          <a:p>
            <a:pPr marL="690563" lvl="1" indent="-231775" algn="just">
              <a:lnSpc>
                <a:spcPct val="120000"/>
              </a:lnSpc>
              <a:spcBef>
                <a:spcPts val="600"/>
              </a:spcBef>
              <a:buFont typeface="Arial" panose="020B0604020202020204" pitchFamily="34" charset="0"/>
              <a:buChar char="•"/>
            </a:pPr>
            <a:r>
              <a:rPr lang="en-US" dirty="0"/>
              <a:t>The contract is for development and test, and using a cost-plus- incentive-fee contract is not practical.</a:t>
            </a:r>
          </a:p>
        </p:txBody>
      </p:sp>
    </p:spTree>
    <p:extLst>
      <p:ext uri="{BB962C8B-B14F-4D97-AF65-F5344CB8AC3E}">
        <p14:creationId xmlns:p14="http://schemas.microsoft.com/office/powerpoint/2010/main" val="34439047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pPr algn="just">
              <a:lnSpc>
                <a:spcPct val="120000"/>
              </a:lnSpc>
              <a:spcBef>
                <a:spcPts val="600"/>
              </a:spcBef>
            </a:pPr>
            <a:r>
              <a:rPr lang="en-US" sz="3600" dirty="0"/>
              <a:t>Incentive Contracts</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fontScale="62500" lnSpcReduction="20000"/>
          </a:bodyPr>
          <a:lstStyle/>
          <a:p>
            <a:pPr marL="0" indent="0" algn="just">
              <a:lnSpc>
                <a:spcPct val="120000"/>
              </a:lnSpc>
              <a:spcBef>
                <a:spcPts val="600"/>
              </a:spcBef>
              <a:buNone/>
            </a:pPr>
            <a:r>
              <a:rPr lang="en-US" sz="2900" dirty="0"/>
              <a:t>Incentive Contracts are appropriate when -</a:t>
            </a:r>
          </a:p>
          <a:p>
            <a:pPr marL="344488" indent="-231775" algn="just">
              <a:lnSpc>
                <a:spcPct val="120000"/>
              </a:lnSpc>
              <a:spcBef>
                <a:spcPts val="600"/>
              </a:spcBef>
              <a:buFont typeface="Arial" panose="020B0604020202020204" pitchFamily="34" charset="0"/>
              <a:buChar char="•"/>
            </a:pPr>
            <a:r>
              <a:rPr lang="en-US" sz="2500" dirty="0"/>
              <a:t>A firm-fixed-price contract is not appropriate and </a:t>
            </a:r>
          </a:p>
          <a:p>
            <a:pPr marL="344488" indent="-231775" algn="just">
              <a:lnSpc>
                <a:spcPct val="120000"/>
              </a:lnSpc>
              <a:spcBef>
                <a:spcPts val="600"/>
              </a:spcBef>
              <a:buFont typeface="Arial" panose="020B0604020202020204" pitchFamily="34" charset="0"/>
              <a:buChar char="•"/>
            </a:pPr>
            <a:r>
              <a:rPr lang="en-US" sz="2500" dirty="0"/>
              <a:t>The required supplies or services can be acquired at lower costs with improved delivery or technical performance by relating the amount of profit or fee payable under the contract to the contractor's performance. </a:t>
            </a:r>
          </a:p>
          <a:p>
            <a:pPr marL="344488" indent="-231775" algn="just">
              <a:lnSpc>
                <a:spcPct val="120000"/>
              </a:lnSpc>
              <a:spcBef>
                <a:spcPts val="600"/>
              </a:spcBef>
              <a:buFont typeface="Arial" panose="020B0604020202020204" pitchFamily="34" charset="0"/>
              <a:buChar char="•"/>
            </a:pPr>
            <a:r>
              <a:rPr lang="en-US" sz="2500" dirty="0"/>
              <a:t>Incentive contracts are designed to obtain specific acquisition objectives by —</a:t>
            </a:r>
          </a:p>
          <a:p>
            <a:pPr marL="637096" lvl="1" indent="-231775" algn="just">
              <a:lnSpc>
                <a:spcPct val="120000"/>
              </a:lnSpc>
              <a:spcBef>
                <a:spcPts val="600"/>
              </a:spcBef>
              <a:buFont typeface="Arial" panose="020B0604020202020204" pitchFamily="34" charset="0"/>
              <a:buChar char="•"/>
            </a:pPr>
            <a:r>
              <a:rPr lang="en-US" sz="2300" dirty="0"/>
              <a:t>Establishing reasonable and attainable targets that are clearly communicated to the contractor; and</a:t>
            </a:r>
          </a:p>
          <a:p>
            <a:pPr marL="637096" lvl="1" indent="-231775" algn="just">
              <a:lnSpc>
                <a:spcPct val="120000"/>
              </a:lnSpc>
              <a:spcBef>
                <a:spcPts val="600"/>
              </a:spcBef>
              <a:buFont typeface="Arial" panose="020B0604020202020204" pitchFamily="34" charset="0"/>
              <a:buChar char="•"/>
            </a:pPr>
            <a:r>
              <a:rPr lang="en-US" sz="2300" dirty="0"/>
              <a:t>Including appropriate incentive arrangements designed to motivate contractor efforts that might not otherwise be emphasized; and </a:t>
            </a:r>
          </a:p>
          <a:p>
            <a:pPr marL="637096" lvl="1" indent="-231775" algn="just">
              <a:lnSpc>
                <a:spcPct val="120000"/>
              </a:lnSpc>
              <a:spcBef>
                <a:spcPts val="600"/>
              </a:spcBef>
              <a:buFont typeface="Arial" panose="020B0604020202020204" pitchFamily="34" charset="0"/>
              <a:buChar char="•"/>
            </a:pPr>
            <a:r>
              <a:rPr lang="en-US" sz="2300" dirty="0"/>
              <a:t>Discourage contractor inefficiency and waste.</a:t>
            </a:r>
          </a:p>
          <a:p>
            <a:pPr marL="344488" indent="-231775" algn="just">
              <a:lnSpc>
                <a:spcPct val="120000"/>
              </a:lnSpc>
              <a:spcBef>
                <a:spcPts val="600"/>
              </a:spcBef>
              <a:buFont typeface="Arial" panose="020B0604020202020204" pitchFamily="34" charset="0"/>
              <a:buChar char="•"/>
            </a:pPr>
            <a:r>
              <a:rPr lang="en-US" sz="2500" dirty="0"/>
              <a:t>When predetermined, formula-type incentives on technical performance or delivery are included, increases in profit or fee are provided only for achievement that surpasses the targets, and decreases are provided for to the extent that such targets are not met. </a:t>
            </a:r>
          </a:p>
        </p:txBody>
      </p:sp>
    </p:spTree>
    <p:extLst>
      <p:ext uri="{BB962C8B-B14F-4D97-AF65-F5344CB8AC3E}">
        <p14:creationId xmlns:p14="http://schemas.microsoft.com/office/powerpoint/2010/main" val="19506635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pPr algn="just">
              <a:lnSpc>
                <a:spcPct val="120000"/>
              </a:lnSpc>
              <a:spcBef>
                <a:spcPts val="600"/>
              </a:spcBef>
            </a:pPr>
            <a:r>
              <a:rPr lang="en-US" sz="3600" dirty="0"/>
              <a:t>Incentive Contracts</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fontScale="92500" lnSpcReduction="10000"/>
          </a:bodyPr>
          <a:lstStyle/>
          <a:p>
            <a:pPr marL="0" indent="0" algn="just">
              <a:lnSpc>
                <a:spcPct val="120000"/>
              </a:lnSpc>
              <a:spcBef>
                <a:spcPts val="600"/>
              </a:spcBef>
              <a:buNone/>
            </a:pPr>
            <a:r>
              <a:rPr lang="en-US" sz="2400" dirty="0"/>
              <a:t>The two basic categories of incentive contracts are -</a:t>
            </a:r>
          </a:p>
          <a:p>
            <a:pPr marL="344488" indent="-231775" algn="just">
              <a:lnSpc>
                <a:spcPct val="120000"/>
              </a:lnSpc>
              <a:spcBef>
                <a:spcPts val="600"/>
              </a:spcBef>
              <a:buFont typeface="Arial" panose="020B0604020202020204" pitchFamily="34" charset="0"/>
              <a:buChar char="•"/>
            </a:pPr>
            <a:r>
              <a:rPr lang="en-US" dirty="0"/>
              <a:t>Fixed-price incentive contracts. Since it is usually to the Government's advantage for the contractor to assume substantial cost responsibility and an appropriate share of the cost risk, fixed-price incentive contracts are preferred when contract costs and performance requirements are reasonably certain. </a:t>
            </a:r>
          </a:p>
          <a:p>
            <a:pPr marL="344488" indent="-231775" algn="just">
              <a:lnSpc>
                <a:spcPct val="120000"/>
              </a:lnSpc>
              <a:spcBef>
                <a:spcPts val="600"/>
              </a:spcBef>
              <a:buFont typeface="Arial" panose="020B0604020202020204" pitchFamily="34" charset="0"/>
              <a:buChar char="•"/>
            </a:pPr>
            <a:r>
              <a:rPr lang="en-US" dirty="0"/>
              <a:t>Cost-reimbursement incentive contracts. Cost-reimbursement incentive contracts are subject to the overall limitations in 16.301 that apply to all cost-reimbursement contracts.</a:t>
            </a:r>
          </a:p>
          <a:p>
            <a:pPr marL="0" indent="0" algn="just">
              <a:lnSpc>
                <a:spcPct val="120000"/>
              </a:lnSpc>
              <a:spcBef>
                <a:spcPts val="600"/>
              </a:spcBef>
              <a:buNone/>
            </a:pPr>
            <a:r>
              <a:rPr lang="en-US" sz="2400" dirty="0"/>
              <a:t>A determination and finding, signed by the head of the contracting activity, shall be completed for all incentive and award fee contracts justifying that the use of this type of contract is in the best interest of the Government.</a:t>
            </a:r>
          </a:p>
        </p:txBody>
      </p:sp>
    </p:spTree>
    <p:extLst>
      <p:ext uri="{BB962C8B-B14F-4D97-AF65-F5344CB8AC3E}">
        <p14:creationId xmlns:p14="http://schemas.microsoft.com/office/powerpoint/2010/main" val="6296895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pPr algn="just">
              <a:lnSpc>
                <a:spcPct val="120000"/>
              </a:lnSpc>
              <a:spcBef>
                <a:spcPts val="600"/>
              </a:spcBef>
            </a:pPr>
            <a:r>
              <a:rPr lang="en-US" sz="3600" dirty="0"/>
              <a:t>Incentive Contracts</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fontScale="92500" lnSpcReduction="10000"/>
          </a:bodyPr>
          <a:lstStyle/>
          <a:p>
            <a:pPr marL="0" indent="0" algn="just">
              <a:lnSpc>
                <a:spcPct val="120000"/>
              </a:lnSpc>
              <a:spcBef>
                <a:spcPts val="600"/>
              </a:spcBef>
              <a:buNone/>
            </a:pPr>
            <a:r>
              <a:rPr lang="en-US" sz="2400" dirty="0"/>
              <a:t>The two basic categories of incentive contracts are -</a:t>
            </a:r>
          </a:p>
          <a:p>
            <a:pPr marL="344488" indent="-231775" algn="just">
              <a:lnSpc>
                <a:spcPct val="120000"/>
              </a:lnSpc>
              <a:spcBef>
                <a:spcPts val="600"/>
              </a:spcBef>
              <a:buFont typeface="Arial" panose="020B0604020202020204" pitchFamily="34" charset="0"/>
              <a:buChar char="•"/>
            </a:pPr>
            <a:r>
              <a:rPr lang="en-US" dirty="0"/>
              <a:t>Fixed-price incentive contracts. Since it is usually to the Government's advantage for the contractor to assume substantial cost responsibility and an appropriate share of the cost risk, fixed-price incentive contracts are preferred when contract costs and performance requirements are reasonably certain. </a:t>
            </a:r>
          </a:p>
          <a:p>
            <a:pPr marL="344488" indent="-231775" algn="just">
              <a:lnSpc>
                <a:spcPct val="120000"/>
              </a:lnSpc>
              <a:spcBef>
                <a:spcPts val="600"/>
              </a:spcBef>
              <a:buFont typeface="Arial" panose="020B0604020202020204" pitchFamily="34" charset="0"/>
              <a:buChar char="•"/>
            </a:pPr>
            <a:r>
              <a:rPr lang="en-US" dirty="0"/>
              <a:t>Cost-reimbursement incentive contracts. Cost-reimbursement incentive contracts are subject to the overall limitations in 16.301 that apply to all cost-reimbursement contracts.</a:t>
            </a:r>
          </a:p>
          <a:p>
            <a:pPr marL="0" indent="0" algn="just">
              <a:lnSpc>
                <a:spcPct val="120000"/>
              </a:lnSpc>
              <a:spcBef>
                <a:spcPts val="600"/>
              </a:spcBef>
              <a:buNone/>
            </a:pPr>
            <a:r>
              <a:rPr lang="en-US" sz="2400" dirty="0"/>
              <a:t>A determination and finding, signed by the head of the contracting activity, shall be completed for all incentive and award fee contracts justifying that the use of this type of contract is in the best interest of the Government.</a:t>
            </a:r>
          </a:p>
        </p:txBody>
      </p:sp>
    </p:spTree>
    <p:extLst>
      <p:ext uri="{BB962C8B-B14F-4D97-AF65-F5344CB8AC3E}">
        <p14:creationId xmlns:p14="http://schemas.microsoft.com/office/powerpoint/2010/main" val="5432234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r>
              <a:rPr lang="en-US" sz="4000" dirty="0"/>
              <a:t>Government Acquisitions</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fontScale="85000" lnSpcReduction="20000"/>
          </a:bodyPr>
          <a:lstStyle/>
          <a:p>
            <a:pPr marL="119063" indent="0" algn="just">
              <a:lnSpc>
                <a:spcPct val="120000"/>
              </a:lnSpc>
              <a:spcBef>
                <a:spcPts val="0"/>
              </a:spcBef>
              <a:spcAft>
                <a:spcPts val="600"/>
              </a:spcAft>
              <a:buNone/>
            </a:pPr>
            <a:r>
              <a:rPr lang="en-US" sz="3300" dirty="0"/>
              <a:t>Acquisition includes - </a:t>
            </a:r>
          </a:p>
          <a:p>
            <a:pPr marL="347663" indent="-228600" algn="just">
              <a:lnSpc>
                <a:spcPct val="120000"/>
              </a:lnSpc>
              <a:spcBef>
                <a:spcPts val="0"/>
              </a:spcBef>
              <a:spcAft>
                <a:spcPts val="600"/>
              </a:spcAft>
              <a:buFont typeface="Arial" panose="020B0604020202020204" pitchFamily="34" charset="0"/>
              <a:buChar char="•"/>
            </a:pPr>
            <a:r>
              <a:rPr lang="en-US" sz="2600" dirty="0"/>
              <a:t>The description of requirements to satisfy agency needs</a:t>
            </a:r>
          </a:p>
          <a:p>
            <a:pPr marL="347663" indent="-228600" algn="just">
              <a:lnSpc>
                <a:spcPct val="120000"/>
              </a:lnSpc>
              <a:spcBef>
                <a:spcPts val="0"/>
              </a:spcBef>
              <a:spcAft>
                <a:spcPts val="600"/>
              </a:spcAft>
              <a:buFont typeface="Arial" panose="020B0604020202020204" pitchFamily="34" charset="0"/>
              <a:buChar char="•"/>
            </a:pPr>
            <a:r>
              <a:rPr lang="en-US" sz="2600" dirty="0"/>
              <a:t>The solicitation and selection of sources</a:t>
            </a:r>
          </a:p>
          <a:p>
            <a:pPr marL="347663" indent="-228600" algn="just">
              <a:lnSpc>
                <a:spcPct val="120000"/>
              </a:lnSpc>
              <a:spcBef>
                <a:spcPts val="0"/>
              </a:spcBef>
              <a:spcAft>
                <a:spcPts val="600"/>
              </a:spcAft>
              <a:buFont typeface="Arial" panose="020B0604020202020204" pitchFamily="34" charset="0"/>
              <a:buChar char="•"/>
            </a:pPr>
            <a:r>
              <a:rPr lang="en-US" sz="2600" dirty="0"/>
              <a:t>The award of contracts</a:t>
            </a:r>
          </a:p>
          <a:p>
            <a:pPr marL="347663" indent="-228600" algn="just">
              <a:lnSpc>
                <a:spcPct val="120000"/>
              </a:lnSpc>
              <a:spcBef>
                <a:spcPts val="0"/>
              </a:spcBef>
              <a:spcAft>
                <a:spcPts val="600"/>
              </a:spcAft>
              <a:buFont typeface="Arial" panose="020B0604020202020204" pitchFamily="34" charset="0"/>
              <a:buChar char="•"/>
            </a:pPr>
            <a:r>
              <a:rPr lang="en-US" sz="2600" dirty="0"/>
              <a:t>Contract financing</a:t>
            </a:r>
          </a:p>
          <a:p>
            <a:pPr marL="347663" indent="-228600" algn="just">
              <a:lnSpc>
                <a:spcPct val="120000"/>
              </a:lnSpc>
              <a:spcBef>
                <a:spcPts val="0"/>
              </a:spcBef>
              <a:spcAft>
                <a:spcPts val="600"/>
              </a:spcAft>
              <a:buFont typeface="Arial" panose="020B0604020202020204" pitchFamily="34" charset="0"/>
              <a:buChar char="•"/>
            </a:pPr>
            <a:r>
              <a:rPr lang="en-US" sz="2600" dirty="0"/>
              <a:t>Contract performance</a:t>
            </a:r>
          </a:p>
          <a:p>
            <a:pPr marL="347663" indent="-228600" algn="just">
              <a:lnSpc>
                <a:spcPct val="120000"/>
              </a:lnSpc>
              <a:spcBef>
                <a:spcPts val="0"/>
              </a:spcBef>
              <a:spcAft>
                <a:spcPts val="600"/>
              </a:spcAft>
              <a:buFont typeface="Arial" panose="020B0604020202020204" pitchFamily="34" charset="0"/>
              <a:buChar char="•"/>
            </a:pPr>
            <a:r>
              <a:rPr lang="en-US" sz="2600" dirty="0"/>
              <a:t>Contract administration</a:t>
            </a:r>
          </a:p>
          <a:p>
            <a:pPr marL="347663" indent="-228600" algn="just">
              <a:lnSpc>
                <a:spcPct val="120000"/>
              </a:lnSpc>
              <a:spcBef>
                <a:spcPts val="0"/>
              </a:spcBef>
              <a:spcAft>
                <a:spcPts val="600"/>
              </a:spcAft>
              <a:buFont typeface="Arial" panose="020B0604020202020204" pitchFamily="34" charset="0"/>
              <a:buChar char="•"/>
            </a:pPr>
            <a:r>
              <a:rPr lang="en-US" sz="2600" dirty="0"/>
              <a:t>Technical and management functions directly related to the process of fulfilling agency needs by contract.</a:t>
            </a:r>
          </a:p>
        </p:txBody>
      </p:sp>
    </p:spTree>
    <p:extLst>
      <p:ext uri="{BB962C8B-B14F-4D97-AF65-F5344CB8AC3E}">
        <p14:creationId xmlns:p14="http://schemas.microsoft.com/office/powerpoint/2010/main" val="22562845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r>
              <a:rPr lang="en-US" sz="4000" dirty="0"/>
              <a:t>Federal Acquisition Regulations</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fontScale="85000" lnSpcReduction="20000"/>
          </a:bodyPr>
          <a:lstStyle/>
          <a:p>
            <a:pPr marL="0" indent="0">
              <a:lnSpc>
                <a:spcPct val="120000"/>
              </a:lnSpc>
              <a:spcBef>
                <a:spcPts val="0"/>
              </a:spcBef>
              <a:spcAft>
                <a:spcPts val="600"/>
              </a:spcAft>
              <a:buNone/>
            </a:pPr>
            <a:r>
              <a:rPr lang="en-US" sz="2800" dirty="0"/>
              <a:t>48 CFR (FAR) Subchapter B - Acquisition Planning</a:t>
            </a:r>
          </a:p>
          <a:p>
            <a:pPr marL="347663" indent="-228600">
              <a:lnSpc>
                <a:spcPct val="120000"/>
              </a:lnSpc>
              <a:spcBef>
                <a:spcPts val="0"/>
              </a:spcBef>
              <a:spcAft>
                <a:spcPts val="600"/>
              </a:spcAft>
              <a:buFont typeface="Arial" panose="020B0604020202020204" pitchFamily="34" charset="0"/>
              <a:buChar char="•"/>
            </a:pPr>
            <a:r>
              <a:rPr lang="en-US" sz="2600" dirty="0"/>
              <a:t>Part 5 - Publicizing Contract Actions </a:t>
            </a:r>
          </a:p>
          <a:p>
            <a:pPr marL="347663" indent="-228600">
              <a:lnSpc>
                <a:spcPct val="120000"/>
              </a:lnSpc>
              <a:spcBef>
                <a:spcPts val="0"/>
              </a:spcBef>
              <a:spcAft>
                <a:spcPts val="600"/>
              </a:spcAft>
              <a:buFont typeface="Arial" panose="020B0604020202020204" pitchFamily="34" charset="0"/>
              <a:buChar char="•"/>
            </a:pPr>
            <a:r>
              <a:rPr lang="en-US" sz="2600" dirty="0"/>
              <a:t>Part 6 - Competition Requirements </a:t>
            </a:r>
          </a:p>
          <a:p>
            <a:pPr marL="347663" indent="-228600">
              <a:lnSpc>
                <a:spcPct val="120000"/>
              </a:lnSpc>
              <a:spcBef>
                <a:spcPts val="0"/>
              </a:spcBef>
              <a:spcAft>
                <a:spcPts val="600"/>
              </a:spcAft>
              <a:buFont typeface="Arial" panose="020B0604020202020204" pitchFamily="34" charset="0"/>
              <a:buChar char="•"/>
            </a:pPr>
            <a:r>
              <a:rPr lang="en-US" sz="2600" dirty="0"/>
              <a:t>Part 7 - Acquisition Planning </a:t>
            </a:r>
          </a:p>
          <a:p>
            <a:pPr marL="347663" indent="-228600">
              <a:lnSpc>
                <a:spcPct val="120000"/>
              </a:lnSpc>
              <a:spcBef>
                <a:spcPts val="0"/>
              </a:spcBef>
              <a:spcAft>
                <a:spcPts val="600"/>
              </a:spcAft>
              <a:buFont typeface="Arial" panose="020B0604020202020204" pitchFamily="34" charset="0"/>
              <a:buChar char="•"/>
            </a:pPr>
            <a:r>
              <a:rPr lang="en-US" sz="2600" dirty="0"/>
              <a:t>Part 8 - Required Sources of Supplies and Services </a:t>
            </a:r>
          </a:p>
          <a:p>
            <a:pPr marL="347663" indent="-228600">
              <a:lnSpc>
                <a:spcPct val="120000"/>
              </a:lnSpc>
              <a:spcBef>
                <a:spcPts val="0"/>
              </a:spcBef>
              <a:spcAft>
                <a:spcPts val="600"/>
              </a:spcAft>
              <a:buFont typeface="Arial" panose="020B0604020202020204" pitchFamily="34" charset="0"/>
              <a:buChar char="•"/>
            </a:pPr>
            <a:r>
              <a:rPr lang="en-US" sz="2600" dirty="0"/>
              <a:t>Part 9 - Contractor Qualifications </a:t>
            </a:r>
          </a:p>
          <a:p>
            <a:pPr marL="347663" indent="-228600">
              <a:lnSpc>
                <a:spcPct val="120000"/>
              </a:lnSpc>
              <a:spcBef>
                <a:spcPts val="0"/>
              </a:spcBef>
              <a:spcAft>
                <a:spcPts val="600"/>
              </a:spcAft>
              <a:buFont typeface="Arial" panose="020B0604020202020204" pitchFamily="34" charset="0"/>
              <a:buChar char="•"/>
            </a:pPr>
            <a:r>
              <a:rPr lang="en-US" sz="2600" dirty="0"/>
              <a:t>Part 10 - Market Research </a:t>
            </a:r>
          </a:p>
          <a:p>
            <a:pPr marL="347663" indent="-228600">
              <a:lnSpc>
                <a:spcPct val="120000"/>
              </a:lnSpc>
              <a:spcBef>
                <a:spcPts val="0"/>
              </a:spcBef>
              <a:spcAft>
                <a:spcPts val="600"/>
              </a:spcAft>
              <a:buFont typeface="Arial" panose="020B0604020202020204" pitchFamily="34" charset="0"/>
              <a:buChar char="•"/>
            </a:pPr>
            <a:r>
              <a:rPr lang="en-US" sz="2600" dirty="0"/>
              <a:t>Part 11 - Describing Agency Needs </a:t>
            </a:r>
          </a:p>
          <a:p>
            <a:pPr marL="347663" indent="-228600">
              <a:lnSpc>
                <a:spcPct val="120000"/>
              </a:lnSpc>
              <a:spcBef>
                <a:spcPts val="0"/>
              </a:spcBef>
              <a:spcAft>
                <a:spcPts val="600"/>
              </a:spcAft>
              <a:buFont typeface="Arial" panose="020B0604020202020204" pitchFamily="34" charset="0"/>
              <a:buChar char="•"/>
            </a:pPr>
            <a:r>
              <a:rPr lang="en-US" sz="2600" dirty="0"/>
              <a:t>Part 12 - Acquisition of Commercial Items </a:t>
            </a:r>
          </a:p>
        </p:txBody>
      </p:sp>
    </p:spTree>
    <p:extLst>
      <p:ext uri="{BB962C8B-B14F-4D97-AF65-F5344CB8AC3E}">
        <p14:creationId xmlns:p14="http://schemas.microsoft.com/office/powerpoint/2010/main" val="4159671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r>
              <a:rPr lang="en-US" sz="4000" dirty="0"/>
              <a:t>Federal Acquisition Regulations</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a:bodyPr>
          <a:lstStyle/>
          <a:p>
            <a:pPr marL="0" indent="0">
              <a:lnSpc>
                <a:spcPct val="120000"/>
              </a:lnSpc>
              <a:spcBef>
                <a:spcPts val="0"/>
              </a:spcBef>
              <a:spcAft>
                <a:spcPts val="600"/>
              </a:spcAft>
              <a:buNone/>
            </a:pPr>
            <a:r>
              <a:rPr lang="en-US" sz="2400" dirty="0"/>
              <a:t>48 CFR (FAR) Subchapter C - Contracting Methods and Contract Types</a:t>
            </a:r>
          </a:p>
          <a:p>
            <a:pPr marL="347663" indent="-228600">
              <a:lnSpc>
                <a:spcPct val="120000"/>
              </a:lnSpc>
              <a:spcBef>
                <a:spcPts val="0"/>
              </a:spcBef>
              <a:spcAft>
                <a:spcPts val="600"/>
              </a:spcAft>
              <a:buFont typeface="Arial" panose="020B0604020202020204" pitchFamily="34" charset="0"/>
              <a:buChar char="•"/>
            </a:pPr>
            <a:r>
              <a:rPr lang="en-US" sz="2200" dirty="0"/>
              <a:t>Part 13 </a:t>
            </a:r>
            <a:r>
              <a:rPr lang="en-US" sz="2400" dirty="0"/>
              <a:t>- </a:t>
            </a:r>
            <a:r>
              <a:rPr lang="en-US" sz="2200" dirty="0"/>
              <a:t>Simplified Acquisition Procedures </a:t>
            </a:r>
          </a:p>
          <a:p>
            <a:pPr marL="347663" indent="-228600">
              <a:lnSpc>
                <a:spcPct val="120000"/>
              </a:lnSpc>
              <a:spcBef>
                <a:spcPts val="0"/>
              </a:spcBef>
              <a:spcAft>
                <a:spcPts val="600"/>
              </a:spcAft>
              <a:buFont typeface="Arial" panose="020B0604020202020204" pitchFamily="34" charset="0"/>
              <a:buChar char="•"/>
            </a:pPr>
            <a:r>
              <a:rPr lang="en-US" sz="2200" dirty="0"/>
              <a:t>Part 14 </a:t>
            </a:r>
            <a:r>
              <a:rPr lang="en-US" sz="2400" dirty="0"/>
              <a:t>- </a:t>
            </a:r>
            <a:r>
              <a:rPr lang="en-US" sz="2200" dirty="0"/>
              <a:t>Sealed Bidding </a:t>
            </a:r>
          </a:p>
          <a:p>
            <a:pPr marL="347663" indent="-228600">
              <a:lnSpc>
                <a:spcPct val="120000"/>
              </a:lnSpc>
              <a:spcBef>
                <a:spcPts val="0"/>
              </a:spcBef>
              <a:spcAft>
                <a:spcPts val="600"/>
              </a:spcAft>
              <a:buFont typeface="Arial" panose="020B0604020202020204" pitchFamily="34" charset="0"/>
              <a:buChar char="•"/>
            </a:pPr>
            <a:r>
              <a:rPr lang="en-US" sz="2200" dirty="0"/>
              <a:t>Part 15 </a:t>
            </a:r>
            <a:r>
              <a:rPr lang="en-US" sz="2400" dirty="0"/>
              <a:t>- </a:t>
            </a:r>
            <a:r>
              <a:rPr lang="en-US" sz="2200" dirty="0"/>
              <a:t>Contracting by Negotiation </a:t>
            </a:r>
          </a:p>
          <a:p>
            <a:pPr marL="347663" indent="-228600">
              <a:lnSpc>
                <a:spcPct val="120000"/>
              </a:lnSpc>
              <a:spcBef>
                <a:spcPts val="0"/>
              </a:spcBef>
              <a:spcAft>
                <a:spcPts val="600"/>
              </a:spcAft>
              <a:buFont typeface="Arial" panose="020B0604020202020204" pitchFamily="34" charset="0"/>
              <a:buChar char="•"/>
            </a:pPr>
            <a:r>
              <a:rPr lang="en-US" sz="2200" dirty="0"/>
              <a:t>Part 16 </a:t>
            </a:r>
            <a:r>
              <a:rPr lang="en-US" sz="2400" dirty="0"/>
              <a:t>- </a:t>
            </a:r>
            <a:r>
              <a:rPr lang="en-US" sz="2200" dirty="0"/>
              <a:t>Types of Contracts </a:t>
            </a:r>
          </a:p>
          <a:p>
            <a:pPr marL="347663" indent="-228600">
              <a:lnSpc>
                <a:spcPct val="120000"/>
              </a:lnSpc>
              <a:spcBef>
                <a:spcPts val="0"/>
              </a:spcBef>
              <a:spcAft>
                <a:spcPts val="600"/>
              </a:spcAft>
              <a:buFont typeface="Arial" panose="020B0604020202020204" pitchFamily="34" charset="0"/>
              <a:buChar char="•"/>
            </a:pPr>
            <a:r>
              <a:rPr lang="en-US" sz="2200" dirty="0"/>
              <a:t>Part 17 </a:t>
            </a:r>
            <a:r>
              <a:rPr lang="en-US" sz="2400" dirty="0"/>
              <a:t>- </a:t>
            </a:r>
            <a:r>
              <a:rPr lang="en-US" sz="2200" dirty="0"/>
              <a:t>Special Contracting Methods </a:t>
            </a:r>
          </a:p>
          <a:p>
            <a:pPr marL="347663" indent="-228600">
              <a:lnSpc>
                <a:spcPct val="120000"/>
              </a:lnSpc>
              <a:spcBef>
                <a:spcPts val="0"/>
              </a:spcBef>
              <a:spcAft>
                <a:spcPts val="600"/>
              </a:spcAft>
              <a:buFont typeface="Arial" panose="020B0604020202020204" pitchFamily="34" charset="0"/>
              <a:buChar char="•"/>
            </a:pPr>
            <a:r>
              <a:rPr lang="en-US" sz="2200" dirty="0"/>
              <a:t>Part 18 </a:t>
            </a:r>
            <a:r>
              <a:rPr lang="en-US" sz="2400" dirty="0"/>
              <a:t>- </a:t>
            </a:r>
            <a:r>
              <a:rPr lang="en-US" sz="2200" dirty="0"/>
              <a:t>Emergency Acquisitions </a:t>
            </a:r>
          </a:p>
        </p:txBody>
      </p:sp>
    </p:spTree>
    <p:extLst>
      <p:ext uri="{BB962C8B-B14F-4D97-AF65-F5344CB8AC3E}">
        <p14:creationId xmlns:p14="http://schemas.microsoft.com/office/powerpoint/2010/main" val="21460657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pPr>
              <a:lnSpc>
                <a:spcPct val="120000"/>
              </a:lnSpc>
              <a:spcBef>
                <a:spcPts val="0"/>
              </a:spcBef>
              <a:spcAft>
                <a:spcPts val="600"/>
              </a:spcAft>
            </a:pPr>
            <a:r>
              <a:rPr lang="en-US" sz="4000" dirty="0"/>
              <a:t>Federal Acquisition Regulations</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fontScale="77500" lnSpcReduction="20000"/>
          </a:bodyPr>
          <a:lstStyle/>
          <a:p>
            <a:pPr marL="0" indent="0">
              <a:lnSpc>
                <a:spcPct val="120000"/>
              </a:lnSpc>
              <a:spcBef>
                <a:spcPts val="0"/>
              </a:spcBef>
              <a:spcAft>
                <a:spcPts val="600"/>
              </a:spcAft>
              <a:buNone/>
            </a:pPr>
            <a:r>
              <a:rPr lang="en-US" sz="2600" dirty="0"/>
              <a:t>FAR Part 8 - Required Sources of Supplies and Services</a:t>
            </a:r>
          </a:p>
          <a:p>
            <a:pPr marL="0" indent="0">
              <a:lnSpc>
                <a:spcPct val="120000"/>
              </a:lnSpc>
              <a:spcBef>
                <a:spcPts val="0"/>
              </a:spcBef>
              <a:spcAft>
                <a:spcPts val="600"/>
              </a:spcAft>
              <a:buNone/>
            </a:pPr>
            <a:r>
              <a:rPr lang="en-US" sz="2200" dirty="0"/>
              <a:t>Federal Agencies shall satisfy requirements for supplies and services from or through the mandatory Government sources</a:t>
            </a:r>
          </a:p>
          <a:p>
            <a:pPr marL="457200" lvl="1" indent="-228600">
              <a:lnSpc>
                <a:spcPct val="120000"/>
              </a:lnSpc>
              <a:spcBef>
                <a:spcPts val="0"/>
              </a:spcBef>
              <a:spcAft>
                <a:spcPts val="600"/>
              </a:spcAft>
              <a:buFont typeface="Arial" panose="020B0604020202020204" pitchFamily="34" charset="0"/>
              <a:buChar char="•"/>
            </a:pPr>
            <a:r>
              <a:rPr lang="en-US" sz="1900" dirty="0"/>
              <a:t>Inventories of the requiring agency / Excess from other agencies</a:t>
            </a:r>
          </a:p>
          <a:p>
            <a:pPr marL="457200" lvl="1" indent="-228600">
              <a:lnSpc>
                <a:spcPct val="120000"/>
              </a:lnSpc>
              <a:spcBef>
                <a:spcPts val="0"/>
              </a:spcBef>
              <a:spcAft>
                <a:spcPts val="600"/>
              </a:spcAft>
              <a:buFont typeface="Arial" panose="020B0604020202020204" pitchFamily="34" charset="0"/>
              <a:buChar char="•"/>
            </a:pPr>
            <a:r>
              <a:rPr lang="en-US" sz="1900" dirty="0"/>
              <a:t>Federal Prison Industries, Inc. </a:t>
            </a:r>
          </a:p>
          <a:p>
            <a:pPr marL="457200" lvl="1" indent="-228600">
              <a:lnSpc>
                <a:spcPct val="120000"/>
              </a:lnSpc>
              <a:spcBef>
                <a:spcPts val="0"/>
              </a:spcBef>
              <a:spcAft>
                <a:spcPts val="600"/>
              </a:spcAft>
              <a:buFont typeface="Arial" panose="020B0604020202020204" pitchFamily="34" charset="0"/>
              <a:buChar char="•"/>
            </a:pPr>
            <a:r>
              <a:rPr lang="en-US" sz="1900" dirty="0"/>
              <a:t>NIB-NISH – National Industries of the Blind / Severely Handicapped</a:t>
            </a:r>
          </a:p>
          <a:p>
            <a:pPr marL="457200" lvl="2" indent="-228600">
              <a:lnSpc>
                <a:spcPct val="120000"/>
              </a:lnSpc>
              <a:spcBef>
                <a:spcPts val="0"/>
              </a:spcBef>
              <a:spcAft>
                <a:spcPts val="600"/>
              </a:spcAft>
              <a:buFont typeface="Arial" panose="020B0604020202020204" pitchFamily="34" charset="0"/>
              <a:buChar char="•"/>
            </a:pPr>
            <a:r>
              <a:rPr lang="en-US" sz="1900" dirty="0"/>
              <a:t>Wholesale supply sources / stock programs, (GSA, DLA, VA, Military inventory control points)</a:t>
            </a:r>
          </a:p>
          <a:p>
            <a:pPr marL="457200" lvl="2" indent="-228600">
              <a:lnSpc>
                <a:spcPct val="120000"/>
              </a:lnSpc>
              <a:spcBef>
                <a:spcPts val="0"/>
              </a:spcBef>
              <a:spcAft>
                <a:spcPts val="600"/>
              </a:spcAft>
              <a:buFont typeface="Arial" panose="020B0604020202020204" pitchFamily="34" charset="0"/>
              <a:buChar char="•"/>
            </a:pPr>
            <a:r>
              <a:rPr lang="en-US" sz="1900" dirty="0"/>
              <a:t>Public Utility Services</a:t>
            </a:r>
          </a:p>
          <a:p>
            <a:pPr marL="457200" lvl="2" indent="-228600">
              <a:lnSpc>
                <a:spcPct val="120000"/>
              </a:lnSpc>
              <a:spcBef>
                <a:spcPts val="0"/>
              </a:spcBef>
              <a:spcAft>
                <a:spcPts val="600"/>
              </a:spcAft>
              <a:buFont typeface="Arial" panose="020B0604020202020204" pitchFamily="34" charset="0"/>
              <a:buChar char="•"/>
            </a:pPr>
            <a:r>
              <a:rPr lang="en-US" sz="1900" dirty="0"/>
              <a:t>Printing and Related Supplies</a:t>
            </a:r>
          </a:p>
          <a:p>
            <a:pPr marL="457200" lvl="2" indent="-228600">
              <a:lnSpc>
                <a:spcPct val="120000"/>
              </a:lnSpc>
              <a:spcBef>
                <a:spcPts val="0"/>
              </a:spcBef>
              <a:spcAft>
                <a:spcPts val="600"/>
              </a:spcAft>
              <a:buFont typeface="Arial" panose="020B0604020202020204" pitchFamily="34" charset="0"/>
              <a:buChar char="•"/>
            </a:pPr>
            <a:r>
              <a:rPr lang="en-US" sz="1900" dirty="0"/>
              <a:t>Leased Motor Vehicles</a:t>
            </a:r>
          </a:p>
          <a:p>
            <a:pPr marL="457200" lvl="2" indent="-228600">
              <a:lnSpc>
                <a:spcPct val="120000"/>
              </a:lnSpc>
              <a:spcBef>
                <a:spcPts val="0"/>
              </a:spcBef>
              <a:spcAft>
                <a:spcPts val="600"/>
              </a:spcAft>
              <a:buFont typeface="Arial" panose="020B0604020202020204" pitchFamily="34" charset="0"/>
              <a:buChar char="•"/>
            </a:pPr>
            <a:r>
              <a:rPr lang="en-US" sz="1900" dirty="0"/>
              <a:t>Strategic and Critical Materials</a:t>
            </a:r>
          </a:p>
          <a:p>
            <a:pPr marL="457200" lvl="2" indent="-228600">
              <a:lnSpc>
                <a:spcPct val="120000"/>
              </a:lnSpc>
              <a:spcBef>
                <a:spcPts val="0"/>
              </a:spcBef>
              <a:spcAft>
                <a:spcPts val="600"/>
              </a:spcAft>
              <a:buFont typeface="Arial" panose="020B0604020202020204" pitchFamily="34" charset="0"/>
              <a:buChar char="•"/>
            </a:pPr>
            <a:r>
              <a:rPr lang="en-US" sz="1900" dirty="0"/>
              <a:t>Helium</a:t>
            </a:r>
          </a:p>
        </p:txBody>
      </p:sp>
    </p:spTree>
    <p:extLst>
      <p:ext uri="{BB962C8B-B14F-4D97-AF65-F5344CB8AC3E}">
        <p14:creationId xmlns:p14="http://schemas.microsoft.com/office/powerpoint/2010/main" val="22216837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r>
              <a:rPr lang="en-US" sz="4000" dirty="0"/>
              <a:t>Federal Acquisition Regulations</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a:bodyPr>
          <a:lstStyle/>
          <a:p>
            <a:pPr marL="0" indent="0">
              <a:lnSpc>
                <a:spcPct val="120000"/>
              </a:lnSpc>
              <a:spcBef>
                <a:spcPts val="0"/>
              </a:spcBef>
              <a:spcAft>
                <a:spcPts val="600"/>
              </a:spcAft>
              <a:buNone/>
            </a:pPr>
            <a:r>
              <a:rPr lang="en-US" sz="2400" dirty="0"/>
              <a:t>PART 5 - Publicizing Contract Actions</a:t>
            </a:r>
          </a:p>
          <a:p>
            <a:pPr marL="0" indent="0">
              <a:lnSpc>
                <a:spcPct val="120000"/>
              </a:lnSpc>
              <a:spcBef>
                <a:spcPts val="0"/>
              </a:spcBef>
              <a:spcAft>
                <a:spcPts val="600"/>
              </a:spcAft>
              <a:buNone/>
            </a:pPr>
            <a:r>
              <a:rPr lang="en-US" sz="2400" dirty="0"/>
              <a:t>Contracting officers must publicize contract actions in order to -</a:t>
            </a:r>
          </a:p>
          <a:p>
            <a:pPr marL="457200" indent="-228600">
              <a:lnSpc>
                <a:spcPct val="120000"/>
              </a:lnSpc>
              <a:spcBef>
                <a:spcPts val="0"/>
              </a:spcBef>
              <a:spcAft>
                <a:spcPts val="600"/>
              </a:spcAft>
              <a:buFont typeface="Arial" panose="020B0604020202020204" pitchFamily="34" charset="0"/>
              <a:buChar char="•"/>
            </a:pPr>
            <a:r>
              <a:rPr lang="en-US" dirty="0"/>
              <a:t>Increase competition</a:t>
            </a:r>
          </a:p>
          <a:p>
            <a:pPr marL="457200" indent="-228600">
              <a:lnSpc>
                <a:spcPct val="120000"/>
              </a:lnSpc>
              <a:spcBef>
                <a:spcPts val="0"/>
              </a:spcBef>
              <a:spcAft>
                <a:spcPts val="600"/>
              </a:spcAft>
              <a:buFont typeface="Arial" panose="020B0604020202020204" pitchFamily="34" charset="0"/>
              <a:buChar char="•"/>
            </a:pPr>
            <a:r>
              <a:rPr lang="en-US" dirty="0"/>
              <a:t>Broaden industry participation in meeting Government requirements, and</a:t>
            </a:r>
          </a:p>
          <a:p>
            <a:pPr marL="457200" indent="-228600">
              <a:lnSpc>
                <a:spcPct val="120000"/>
              </a:lnSpc>
              <a:spcBef>
                <a:spcPts val="0"/>
              </a:spcBef>
              <a:spcAft>
                <a:spcPts val="600"/>
              </a:spcAft>
              <a:buFont typeface="Arial" panose="020B0604020202020204" pitchFamily="34" charset="0"/>
              <a:buChar char="•"/>
            </a:pPr>
            <a:r>
              <a:rPr lang="en-US" dirty="0"/>
              <a:t>Assist small business concerns in obtaining contracts and subcontracts </a:t>
            </a:r>
          </a:p>
          <a:p>
            <a:pPr marL="457200" indent="0">
              <a:lnSpc>
                <a:spcPct val="120000"/>
              </a:lnSpc>
              <a:spcBef>
                <a:spcPts val="0"/>
              </a:spcBef>
              <a:spcAft>
                <a:spcPts val="600"/>
              </a:spcAft>
              <a:buNone/>
            </a:pPr>
            <a:r>
              <a:rPr lang="en-US" dirty="0"/>
              <a:t>Veteran-owned / service-disabled veteran-owned small business concerns, HUBZone small business concerns, small disadvantaged business concerns, and women-owned small business concerns</a:t>
            </a:r>
          </a:p>
        </p:txBody>
      </p:sp>
    </p:spTree>
    <p:extLst>
      <p:ext uri="{BB962C8B-B14F-4D97-AF65-F5344CB8AC3E}">
        <p14:creationId xmlns:p14="http://schemas.microsoft.com/office/powerpoint/2010/main" val="2771722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r>
              <a:rPr lang="en-US" sz="4000" dirty="0"/>
              <a:t>Federal Acquisition Regulations</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a:bodyPr>
          <a:lstStyle/>
          <a:p>
            <a:pPr marL="0" indent="0" algn="just">
              <a:lnSpc>
                <a:spcPct val="120000"/>
              </a:lnSpc>
              <a:spcBef>
                <a:spcPts val="0"/>
              </a:spcBef>
              <a:spcAft>
                <a:spcPts val="600"/>
              </a:spcAft>
              <a:buNone/>
            </a:pPr>
            <a:r>
              <a:rPr lang="en-US" sz="2600" dirty="0"/>
              <a:t>PART 6 - Competition Requirements</a:t>
            </a:r>
          </a:p>
          <a:p>
            <a:pPr marL="347663" indent="-228600" algn="just">
              <a:lnSpc>
                <a:spcPct val="120000"/>
              </a:lnSpc>
              <a:spcBef>
                <a:spcPts val="0"/>
              </a:spcBef>
              <a:spcAft>
                <a:spcPts val="600"/>
              </a:spcAft>
              <a:buFont typeface="Arial" panose="020B0604020202020204" pitchFamily="34" charset="0"/>
              <a:buChar char="•"/>
            </a:pPr>
            <a:r>
              <a:rPr lang="en-US" sz="2200" dirty="0"/>
              <a:t>The law requires, with certain limited exceptions, that contracting officers shall promote and provide for full and open competition in soliciting offers and awarding Government contracts.</a:t>
            </a:r>
          </a:p>
          <a:p>
            <a:pPr marL="347663" indent="-228600" algn="just">
              <a:lnSpc>
                <a:spcPct val="120000"/>
              </a:lnSpc>
              <a:spcBef>
                <a:spcPts val="0"/>
              </a:spcBef>
              <a:spcAft>
                <a:spcPts val="600"/>
              </a:spcAft>
              <a:buFont typeface="Arial" panose="020B0604020202020204" pitchFamily="34" charset="0"/>
              <a:buChar char="•"/>
            </a:pPr>
            <a:r>
              <a:rPr lang="en-US" sz="2200" dirty="0"/>
              <a:t>Contracting officers shall provide for full and open competition through use of the competitive procedures that are best suited to the circumstances of the contract action and consistent with the need to fulfill the Government's requirements efficiently.</a:t>
            </a:r>
          </a:p>
        </p:txBody>
      </p:sp>
    </p:spTree>
    <p:extLst>
      <p:ext uri="{BB962C8B-B14F-4D97-AF65-F5344CB8AC3E}">
        <p14:creationId xmlns:p14="http://schemas.microsoft.com/office/powerpoint/2010/main" val="4159012081"/>
      </p:ext>
    </p:extLst>
  </p:cSld>
  <p:clrMapOvr>
    <a:masterClrMapping/>
  </p:clrMapOvr>
</p:sld>
</file>

<file path=ppt/theme/theme1.xml><?xml version="1.0" encoding="utf-8"?>
<a:theme xmlns:a="http://schemas.openxmlformats.org/drawingml/2006/main" name="Retrospect">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1406</TotalTime>
  <Words>4039</Words>
  <Application>Microsoft Office PowerPoint</Application>
  <PresentationFormat>Widescreen</PresentationFormat>
  <Paragraphs>237</Paragraphs>
  <Slides>34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Calibri</vt:lpstr>
      <vt:lpstr>Calibri Light</vt:lpstr>
      <vt:lpstr>Retrospect</vt:lpstr>
      <vt:lpstr>Contract Types and Methods</vt:lpstr>
      <vt:lpstr>Introduction</vt:lpstr>
      <vt:lpstr>Government Acquisitions</vt:lpstr>
      <vt:lpstr>Government Acquisitions</vt:lpstr>
      <vt:lpstr>Federal Acquisition Regulations</vt:lpstr>
      <vt:lpstr>Federal Acquisition Regulations</vt:lpstr>
      <vt:lpstr>Federal Acquisition Regulations</vt:lpstr>
      <vt:lpstr>Federal Acquisition Regulations</vt:lpstr>
      <vt:lpstr>Federal Acquisition Regulations</vt:lpstr>
      <vt:lpstr>Federal Acquisition Regulations</vt:lpstr>
      <vt:lpstr>Federal Acquisition Regulations</vt:lpstr>
      <vt:lpstr>Federal Acquisition Regulations</vt:lpstr>
      <vt:lpstr>Federal Acquisition Regulations</vt:lpstr>
      <vt:lpstr>Federal Acquisition Regulations</vt:lpstr>
      <vt:lpstr>Federal Acquisition Regulations</vt:lpstr>
      <vt:lpstr>Federal Acquisition Regulations</vt:lpstr>
      <vt:lpstr>Sealed Bidding (FAR 14)</vt:lpstr>
      <vt:lpstr>Sealed Bidding (FAR 14)</vt:lpstr>
      <vt:lpstr>Contract by Negotiation (FAR 15)</vt:lpstr>
      <vt:lpstr>Contract by Negotiation (FAR 15)</vt:lpstr>
      <vt:lpstr>Contract by Negotiation (FAR 15)</vt:lpstr>
      <vt:lpstr>Contract Types (FAR 16)</vt:lpstr>
      <vt:lpstr>Fixed Price Contracts</vt:lpstr>
      <vt:lpstr>Fixed Price Contracts</vt:lpstr>
      <vt:lpstr>Fixed Price Contracts</vt:lpstr>
      <vt:lpstr>Fixed Price Contracts</vt:lpstr>
      <vt:lpstr>Fixed Price Contracts</vt:lpstr>
      <vt:lpstr>Fixed Price Contracts</vt:lpstr>
      <vt:lpstr>Cost-Reimbursement Contracts</vt:lpstr>
      <vt:lpstr>Cost-Reimbursement Contracts</vt:lpstr>
      <vt:lpstr>Cost-Reimbursement Contracts</vt:lpstr>
      <vt:lpstr>Incentive Contracts</vt:lpstr>
      <vt:lpstr>Incentive Contracts</vt:lpstr>
      <vt:lpstr>Incentive Contracts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Department of Interior Buy Indian Act</dc:title>
  <dc:creator>David Matekovich</dc:creator>
  <cp:lastModifiedBy>David Matekovich</cp:lastModifiedBy>
  <cp:revision>148</cp:revision>
  <cp:lastPrinted>2019-04-25T14:55:22Z</cp:lastPrinted>
  <dcterms:created xsi:type="dcterms:W3CDTF">2018-11-26T20:27:28Z</dcterms:created>
  <dcterms:modified xsi:type="dcterms:W3CDTF">2020-03-12T17:49:38Z</dcterms:modified>
</cp:coreProperties>
</file>