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1"/>
  </p:notesMasterIdLst>
  <p:sldIdLst>
    <p:sldId id="257" r:id="rId2"/>
    <p:sldId id="283" r:id="rId3"/>
    <p:sldId id="277" r:id="rId4"/>
    <p:sldId id="324" r:id="rId5"/>
    <p:sldId id="265" r:id="rId6"/>
    <p:sldId id="278" r:id="rId7"/>
    <p:sldId id="325" r:id="rId8"/>
    <p:sldId id="328" r:id="rId9"/>
    <p:sldId id="270" r:id="rId10"/>
    <p:sldId id="330" r:id="rId11"/>
    <p:sldId id="331" r:id="rId12"/>
    <p:sldId id="323" r:id="rId13"/>
    <p:sldId id="329" r:id="rId14"/>
    <p:sldId id="336" r:id="rId15"/>
    <p:sldId id="327" r:id="rId16"/>
    <p:sldId id="337" r:id="rId17"/>
    <p:sldId id="326" r:id="rId18"/>
    <p:sldId id="343" r:id="rId19"/>
    <p:sldId id="338" r:id="rId20"/>
    <p:sldId id="339" r:id="rId21"/>
    <p:sldId id="341" r:id="rId22"/>
    <p:sldId id="340" r:id="rId23"/>
    <p:sldId id="342" r:id="rId24"/>
    <p:sldId id="332" r:id="rId25"/>
    <p:sldId id="344" r:id="rId26"/>
    <p:sldId id="345" r:id="rId27"/>
    <p:sldId id="266" r:id="rId28"/>
    <p:sldId id="260" r:id="rId29"/>
    <p:sldId id="346"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8"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3FBD5457-AC62-4ECB-ACA4-CCB075D96C7B}" type="datetimeFigureOut">
              <a:rPr lang="en-US" smtClean="0"/>
              <a:t>1/23/2020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2FFF89CD-F678-44CD-B23B-E93736AEBDE1}" type="slidenum">
              <a:rPr lang="en-US" smtClean="0"/>
              <a:t>‹#›</a:t>
            </a:fld>
            <a:endParaRPr lang="en-US" dirty="0"/>
          </a:p>
        </p:txBody>
      </p:sp>
    </p:spTree>
    <p:extLst>
      <p:ext uri="{BB962C8B-B14F-4D97-AF65-F5344CB8AC3E}">
        <p14:creationId xmlns:p14="http://schemas.microsoft.com/office/powerpoint/2010/main" val="291469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27</a:t>
            </a:fld>
            <a:endParaRPr lang="en-US" dirty="0"/>
          </a:p>
        </p:txBody>
      </p:sp>
    </p:spTree>
    <p:extLst>
      <p:ext uri="{BB962C8B-B14F-4D97-AF65-F5344CB8AC3E}">
        <p14:creationId xmlns:p14="http://schemas.microsoft.com/office/powerpoint/2010/main" val="1131171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B91549-43BF-425A-AF25-75262019208C}" type="slidenum">
              <a:rPr lang="en-US" smtClean="0"/>
              <a:t>29</a:t>
            </a:fld>
            <a:endParaRPr lang="en-US" dirty="0"/>
          </a:p>
        </p:txBody>
      </p:sp>
    </p:spTree>
    <p:extLst>
      <p:ext uri="{BB962C8B-B14F-4D97-AF65-F5344CB8AC3E}">
        <p14:creationId xmlns:p14="http://schemas.microsoft.com/office/powerpoint/2010/main" val="662672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8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83219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766344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69931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55817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411969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381268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3631190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57201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744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95608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329996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91920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807233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1/23/2020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96259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4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102489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318615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52712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23757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A281B18-5B86-4F65-8760-099C06571C6A}" type="datetimeFigureOut">
              <a:rPr lang="en-US" smtClean="0"/>
              <a:t>1/23/2020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36CEB9-51C5-485F-9343-412B703FE76A}" type="slidenum">
              <a:rPr lang="en-US" smtClean="0"/>
              <a:t>‹#›</a:t>
            </a:fld>
            <a:endParaRPr lang="en-US" dirty="0"/>
          </a:p>
        </p:txBody>
      </p:sp>
    </p:spTree>
    <p:extLst>
      <p:ext uri="{BB962C8B-B14F-4D97-AF65-F5344CB8AC3E}">
        <p14:creationId xmlns:p14="http://schemas.microsoft.com/office/powerpoint/2010/main" val="400649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A281B18-5B86-4F65-8760-099C06571C6A}" type="datetimeFigureOut">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418517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281B18-5B86-4F65-8760-099C06571C6A}" type="datetimeFigureOut">
              <a:rPr lang="en-US" smtClean="0"/>
              <a:t>1/23/2020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36CEB9-51C5-485F-9343-412B703FE76A}"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12983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 id="2147483894" r:id="rId18"/>
    <p:sldLayoutId id="2147483895" r:id="rId19"/>
    <p:sldLayoutId id="2147483896" r:id="rId20"/>
    <p:sldLayoutId id="2147483897" r:id="rId21"/>
    <p:sldLayoutId id="2147483898" r:id="rId2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ABD2-063E-48CA-8DEA-41AA3B7C2F00}"/>
              </a:ext>
            </a:extLst>
          </p:cNvPr>
          <p:cNvSpPr>
            <a:spLocks noGrp="1"/>
          </p:cNvSpPr>
          <p:nvPr>
            <p:ph type="ctrTitle"/>
          </p:nvPr>
        </p:nvSpPr>
        <p:spPr>
          <a:xfrm>
            <a:off x="4678420" y="1221260"/>
            <a:ext cx="5860482" cy="4415481"/>
          </a:xfrm>
        </p:spPr>
        <p:txBody>
          <a:bodyPr anchor="ctr">
            <a:normAutofit/>
          </a:bodyPr>
          <a:lstStyle/>
          <a:p>
            <a:pPr>
              <a:lnSpc>
                <a:spcPct val="90000"/>
              </a:lnSpc>
            </a:pPr>
            <a:r>
              <a:rPr lang="en-US" sz="3600" dirty="0">
                <a:solidFill>
                  <a:schemeClr val="tx2">
                    <a:lumMod val="75000"/>
                  </a:schemeClr>
                </a:solidFill>
              </a:rPr>
              <a:t>Small Business Programs</a:t>
            </a:r>
          </a:p>
        </p:txBody>
      </p:sp>
      <p:sp>
        <p:nvSpPr>
          <p:cNvPr id="3" name="Subtitle 2">
            <a:extLst>
              <a:ext uri="{FF2B5EF4-FFF2-40B4-BE49-F238E27FC236}">
                <a16:creationId xmlns:a16="http://schemas.microsoft.com/office/drawing/2014/main" id="{F4BB52AB-18A3-4CDF-B642-D318B130A58F}"/>
              </a:ext>
            </a:extLst>
          </p:cNvPr>
          <p:cNvSpPr>
            <a:spLocks noGrp="1"/>
          </p:cNvSpPr>
          <p:nvPr>
            <p:ph type="subTitle" idx="1"/>
          </p:nvPr>
        </p:nvSpPr>
        <p:spPr>
          <a:xfrm>
            <a:off x="1154954" y="1377298"/>
            <a:ext cx="2869971" cy="4259443"/>
          </a:xfrm>
        </p:spPr>
        <p:txBody>
          <a:bodyPr anchor="ctr">
            <a:normAutofit/>
          </a:bodyPr>
          <a:lstStyle/>
          <a:p>
            <a:r>
              <a:rPr lang="en-US" sz="1600" dirty="0">
                <a:solidFill>
                  <a:schemeClr val="tx2">
                    <a:lumMod val="75000"/>
                  </a:schemeClr>
                </a:solidFill>
              </a:rPr>
              <a:t>Alaska Native Procurement and Technical Assistance Center (NPTAC)</a:t>
            </a:r>
          </a:p>
          <a:p>
            <a:endParaRPr lang="en-US" sz="1600" dirty="0">
              <a:solidFill>
                <a:schemeClr val="tx2">
                  <a:lumMod val="75000"/>
                </a:schemeClr>
              </a:solidFill>
            </a:endParaRPr>
          </a:p>
          <a:p>
            <a:r>
              <a:rPr lang="en-US" sz="1600" dirty="0">
                <a:solidFill>
                  <a:schemeClr val="tx2">
                    <a:lumMod val="75000"/>
                  </a:schemeClr>
                </a:solidFill>
              </a:rPr>
              <a:t>David Matekovich, Program Manager</a:t>
            </a:r>
          </a:p>
          <a:p>
            <a:endParaRPr lang="en-US" sz="1600" dirty="0">
              <a:solidFill>
                <a:schemeClr val="tx2">
                  <a:lumMod val="75000"/>
                </a:schemeClr>
              </a:solidFill>
            </a:endParaRPr>
          </a:p>
          <a:p>
            <a:r>
              <a:rPr lang="en-US" sz="1600" dirty="0">
                <a:solidFill>
                  <a:schemeClr val="tx2">
                    <a:lumMod val="75000"/>
                  </a:schemeClr>
                </a:solidFill>
              </a:rPr>
              <a:t>Troy Ryder, NPTAC Counselor</a:t>
            </a:r>
          </a:p>
        </p:txBody>
      </p:sp>
      <p:sp>
        <p:nvSpPr>
          <p:cNvPr id="4" name="TextBox 3">
            <a:extLst>
              <a:ext uri="{FF2B5EF4-FFF2-40B4-BE49-F238E27FC236}">
                <a16:creationId xmlns:a16="http://schemas.microsoft.com/office/drawing/2014/main" id="{946DE3DE-0BD4-4B4B-A491-CF7F3C611377}"/>
              </a:ext>
            </a:extLst>
          </p:cNvPr>
          <p:cNvSpPr txBox="1"/>
          <p:nvPr/>
        </p:nvSpPr>
        <p:spPr>
          <a:xfrm>
            <a:off x="1154954" y="5750011"/>
            <a:ext cx="9966127" cy="230832"/>
          </a:xfrm>
          <a:prstGeom prst="rect">
            <a:avLst/>
          </a:prstGeom>
          <a:noFill/>
        </p:spPr>
        <p:txBody>
          <a:bodyPr wrap="square" rtlCol="0">
            <a:spAutoFit/>
          </a:bodyPr>
          <a:lstStyle/>
          <a:p>
            <a:r>
              <a:rPr lang="en-US" sz="900" dirty="0"/>
              <a:t>The Alaska Native Procurement Technical Assistance Center is funded in part through a cooperative agreement with the Defense Logistics Agency.</a:t>
            </a:r>
          </a:p>
        </p:txBody>
      </p:sp>
      <p:pic>
        <p:nvPicPr>
          <p:cNvPr id="6" name="Picture 5">
            <a:extLst>
              <a:ext uri="{FF2B5EF4-FFF2-40B4-BE49-F238E27FC236}">
                <a16:creationId xmlns:a16="http://schemas.microsoft.com/office/drawing/2014/main" id="{D5F51A46-22B7-41DB-A271-F7F005762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3210" y="4761643"/>
            <a:ext cx="3228975" cy="1219200"/>
          </a:xfrm>
          <a:prstGeom prst="rect">
            <a:avLst/>
          </a:prstGeom>
        </p:spPr>
      </p:pic>
    </p:spTree>
    <p:extLst>
      <p:ext uri="{BB962C8B-B14F-4D97-AF65-F5344CB8AC3E}">
        <p14:creationId xmlns:p14="http://schemas.microsoft.com/office/powerpoint/2010/main" val="110105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Federal Small Business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lnSpcReduction="20000"/>
          </a:bodyPr>
          <a:lstStyle/>
          <a:p>
            <a:pPr marL="0" indent="0">
              <a:lnSpc>
                <a:spcPct val="100000"/>
              </a:lnSpc>
              <a:spcBef>
                <a:spcPts val="600"/>
              </a:spcBef>
              <a:spcAft>
                <a:spcPts val="600"/>
              </a:spcAft>
              <a:buNone/>
            </a:pPr>
            <a:r>
              <a:rPr lang="en-US" sz="2400" dirty="0"/>
              <a:t>Simplified Acquisitions -</a:t>
            </a:r>
            <a:endParaRPr lang="en-US" dirty="0"/>
          </a:p>
          <a:p>
            <a:pPr marL="346075" indent="-230188">
              <a:lnSpc>
                <a:spcPct val="100000"/>
              </a:lnSpc>
              <a:spcBef>
                <a:spcPts val="600"/>
              </a:spcBef>
              <a:spcAft>
                <a:spcPts val="600"/>
              </a:spcAft>
              <a:buFont typeface="Arial" panose="020B0604020202020204" pitchFamily="34" charset="0"/>
              <a:buChar char="•"/>
            </a:pPr>
            <a:r>
              <a:rPr lang="en-US" sz="1800" dirty="0"/>
              <a:t>Simplified acquisition procedures means the methods prescribed in FAR part 13 for making purchases of supplies or services. </a:t>
            </a:r>
          </a:p>
          <a:p>
            <a:pPr marL="346075" indent="-230188">
              <a:lnSpc>
                <a:spcPct val="100000"/>
              </a:lnSpc>
              <a:spcBef>
                <a:spcPts val="600"/>
              </a:spcBef>
              <a:spcAft>
                <a:spcPts val="600"/>
              </a:spcAft>
              <a:buFont typeface="Arial" panose="020B0604020202020204" pitchFamily="34" charset="0"/>
              <a:buChar char="•"/>
            </a:pPr>
            <a:r>
              <a:rPr lang="en-US" sz="1800" dirty="0"/>
              <a:t>Acquisitions of supplies or services that have an anticipated dollar value exceeding $3,500 but not exceeding $150,000 are reserved exclusively for small business concerns and shall be set aside.</a:t>
            </a:r>
          </a:p>
          <a:p>
            <a:pPr marL="346075" indent="-230188">
              <a:lnSpc>
                <a:spcPct val="100000"/>
              </a:lnSpc>
              <a:spcBef>
                <a:spcPts val="600"/>
              </a:spcBef>
              <a:spcAft>
                <a:spcPts val="600"/>
              </a:spcAft>
              <a:buFont typeface="Arial" panose="020B0604020202020204" pitchFamily="34" charset="0"/>
              <a:buChar char="•"/>
            </a:pPr>
            <a:r>
              <a:rPr lang="en-US" sz="1800" dirty="0"/>
              <a:t>Set aside does not mean sole source (direct award).</a:t>
            </a:r>
          </a:p>
          <a:p>
            <a:pPr marL="346075" indent="-230188">
              <a:lnSpc>
                <a:spcPct val="100000"/>
              </a:lnSpc>
              <a:spcBef>
                <a:spcPts val="600"/>
              </a:spcBef>
              <a:spcAft>
                <a:spcPts val="600"/>
              </a:spcAft>
              <a:buFont typeface="Arial" panose="020B0604020202020204" pitchFamily="34" charset="0"/>
              <a:buChar char="•"/>
            </a:pPr>
            <a:r>
              <a:rPr lang="en-US" sz="1800" dirty="0"/>
              <a:t>Simplified acquisition threshold means above $3,500 and below $150,000, except for—</a:t>
            </a:r>
          </a:p>
          <a:p>
            <a:pPr marL="638683" lvl="1" indent="-230188">
              <a:lnSpc>
                <a:spcPct val="100000"/>
              </a:lnSpc>
              <a:spcBef>
                <a:spcPts val="600"/>
              </a:spcBef>
              <a:spcAft>
                <a:spcPts val="600"/>
              </a:spcAft>
              <a:buFont typeface="Arial" panose="020B0604020202020204" pitchFamily="34" charset="0"/>
              <a:buChar char="•"/>
            </a:pPr>
            <a:r>
              <a:rPr lang="en-US" sz="1600" dirty="0"/>
              <a:t>Acquisitions to support a contingency operation or to facilitate defense against or recovery from nuclear, biological, chemical, or radiological attack (41 U.S.C. 1903), the term means—</a:t>
            </a:r>
          </a:p>
          <a:p>
            <a:pPr marL="1030288" lvl="2" indent="-230188">
              <a:lnSpc>
                <a:spcPct val="100000"/>
              </a:lnSpc>
              <a:spcBef>
                <a:spcPts val="600"/>
              </a:spcBef>
              <a:spcAft>
                <a:spcPts val="600"/>
              </a:spcAft>
              <a:buFont typeface="Arial" panose="020B0604020202020204" pitchFamily="34" charset="0"/>
              <a:buChar char="•"/>
            </a:pPr>
            <a:r>
              <a:rPr lang="en-US" dirty="0"/>
              <a:t>$750,000 for any contract to be awarded and performed, or purchase to be made, inside the United States; and</a:t>
            </a:r>
          </a:p>
          <a:p>
            <a:pPr marL="1030288" lvl="2" indent="-230188">
              <a:lnSpc>
                <a:spcPct val="100000"/>
              </a:lnSpc>
              <a:spcBef>
                <a:spcPts val="600"/>
              </a:spcBef>
              <a:spcAft>
                <a:spcPts val="600"/>
              </a:spcAft>
              <a:buFont typeface="Arial" panose="020B0604020202020204" pitchFamily="34" charset="0"/>
              <a:buChar char="•"/>
            </a:pPr>
            <a:r>
              <a:rPr lang="en-US" dirty="0"/>
              <a:t>$1.5 million for any contract to be awarded and performed, or purchase to be made, outside the United States; and</a:t>
            </a:r>
          </a:p>
          <a:p>
            <a:pPr marL="638683" lvl="1" indent="-230188">
              <a:lnSpc>
                <a:spcPct val="100000"/>
              </a:lnSpc>
              <a:spcBef>
                <a:spcPts val="600"/>
              </a:spcBef>
              <a:spcAft>
                <a:spcPts val="600"/>
              </a:spcAft>
              <a:buFont typeface="Arial" panose="020B0604020202020204" pitchFamily="34" charset="0"/>
              <a:buChar char="•"/>
            </a:pPr>
            <a:r>
              <a:rPr lang="en-US" sz="1600" dirty="0"/>
              <a:t>Acquisitions to support a humanitarian or peacekeeping operation (10 U.S.C. 2302), the term means $300,000 for any contract to be awarded and performed, or purchase to be made, outside the United States.</a:t>
            </a:r>
          </a:p>
        </p:txBody>
      </p:sp>
    </p:spTree>
    <p:extLst>
      <p:ext uri="{BB962C8B-B14F-4D97-AF65-F5344CB8AC3E}">
        <p14:creationId xmlns:p14="http://schemas.microsoft.com/office/powerpoint/2010/main" val="206903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Federal Small Business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lnSpcReduction="10000"/>
          </a:bodyPr>
          <a:lstStyle/>
          <a:p>
            <a:pPr marL="0" indent="0">
              <a:lnSpc>
                <a:spcPct val="100000"/>
              </a:lnSpc>
              <a:spcBef>
                <a:spcPts val="600"/>
              </a:spcBef>
              <a:spcAft>
                <a:spcPts val="600"/>
              </a:spcAft>
              <a:buNone/>
            </a:pPr>
            <a:r>
              <a:rPr lang="en-US" sz="2400" dirty="0"/>
              <a:t>Simplified Acquisitions - promoting competition</a:t>
            </a:r>
          </a:p>
          <a:p>
            <a:pPr marL="346075" indent="-230188">
              <a:lnSpc>
                <a:spcPct val="100000"/>
              </a:lnSpc>
              <a:spcBef>
                <a:spcPts val="600"/>
              </a:spcBef>
              <a:spcAft>
                <a:spcPts val="600"/>
              </a:spcAft>
              <a:buFont typeface="Arial" panose="020B0604020202020204" pitchFamily="34" charset="0"/>
              <a:buChar char="•"/>
            </a:pPr>
            <a:r>
              <a:rPr lang="en-US" sz="1800" dirty="0"/>
              <a:t>The contracting officer must promote competition to the maximum extent practicable to obtain supplies and services from the source whose offer is the most advantageous to the Government, considering the administrative cost of the purchase.</a:t>
            </a:r>
          </a:p>
          <a:p>
            <a:pPr marL="346075" indent="-230188">
              <a:lnSpc>
                <a:spcPct val="100000"/>
              </a:lnSpc>
              <a:spcBef>
                <a:spcPts val="600"/>
              </a:spcBef>
              <a:spcAft>
                <a:spcPts val="600"/>
              </a:spcAft>
              <a:buFont typeface="Arial" panose="020B0604020202020204" pitchFamily="34" charset="0"/>
              <a:buChar char="•"/>
            </a:pPr>
            <a:r>
              <a:rPr lang="en-US" sz="1800" dirty="0"/>
              <a:t>If using simplified acquisition procedures and not providing access to the notice of proposed contract action and solicitation information through the Governmentwide point of entry (FBO), maximum practicable competition ordinarily can be obtained by soliciting quotations or offers from sources within the local trade area. </a:t>
            </a:r>
          </a:p>
          <a:p>
            <a:pPr marL="346075" indent="-230188">
              <a:lnSpc>
                <a:spcPct val="100000"/>
              </a:lnSpc>
              <a:spcBef>
                <a:spcPts val="600"/>
              </a:spcBef>
              <a:spcAft>
                <a:spcPts val="600"/>
              </a:spcAft>
              <a:buFont typeface="Arial" panose="020B0604020202020204" pitchFamily="34" charset="0"/>
              <a:buChar char="•"/>
            </a:pPr>
            <a:r>
              <a:rPr lang="en-US" sz="1800" dirty="0"/>
              <a:t>Unless the contract action requires synopsis (FAR 5.101 and an exception under FAR .202 is not applicable) the contracting office should consider solicitation of at least three sources to promote competition to the maximum extent practicable. </a:t>
            </a:r>
          </a:p>
          <a:p>
            <a:pPr marL="346075" indent="-230188">
              <a:lnSpc>
                <a:spcPct val="100000"/>
              </a:lnSpc>
              <a:spcBef>
                <a:spcPts val="600"/>
              </a:spcBef>
              <a:spcAft>
                <a:spcPts val="600"/>
              </a:spcAft>
              <a:buFont typeface="Arial" panose="020B0604020202020204" pitchFamily="34" charset="0"/>
              <a:buChar char="•"/>
            </a:pPr>
            <a:r>
              <a:rPr lang="en-US" sz="1800" dirty="0"/>
              <a:t>Whenever practicable, the contracting office should request quotations or offers from two sources not included in the previous solicitation.</a:t>
            </a:r>
            <a:endParaRPr lang="en-US" sz="1600" dirty="0"/>
          </a:p>
        </p:txBody>
      </p:sp>
    </p:spTree>
    <p:extLst>
      <p:ext uri="{BB962C8B-B14F-4D97-AF65-F5344CB8AC3E}">
        <p14:creationId xmlns:p14="http://schemas.microsoft.com/office/powerpoint/2010/main" val="298781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lnSpcReduction="20000"/>
          </a:bodyPr>
          <a:lstStyle/>
          <a:p>
            <a:pPr marL="0" indent="0">
              <a:lnSpc>
                <a:spcPct val="120000"/>
              </a:lnSpc>
              <a:spcBef>
                <a:spcPts val="0"/>
              </a:spcBef>
              <a:spcAft>
                <a:spcPts val="600"/>
              </a:spcAft>
              <a:buNone/>
            </a:pPr>
            <a:r>
              <a:rPr lang="en-US" sz="2400" dirty="0"/>
              <a:t>Small Business Set-Aside Program 13 CFR 125.2</a:t>
            </a:r>
            <a:endParaRPr lang="en-US" dirty="0"/>
          </a:p>
          <a:p>
            <a:pPr marL="346075" indent="-230188">
              <a:lnSpc>
                <a:spcPct val="120000"/>
              </a:lnSpc>
              <a:spcBef>
                <a:spcPts val="0"/>
              </a:spcBef>
              <a:spcAft>
                <a:spcPts val="600"/>
              </a:spcAft>
              <a:buFont typeface="Arial" panose="020B0604020202020204" pitchFamily="34" charset="0"/>
              <a:buChar char="•"/>
            </a:pPr>
            <a:r>
              <a:rPr lang="en-US" sz="1900" dirty="0"/>
              <a:t>There is no application process</a:t>
            </a:r>
          </a:p>
          <a:p>
            <a:pPr marL="346075" indent="-230188">
              <a:lnSpc>
                <a:spcPct val="120000"/>
              </a:lnSpc>
              <a:spcBef>
                <a:spcPts val="0"/>
              </a:spcBef>
              <a:spcAft>
                <a:spcPts val="600"/>
              </a:spcAft>
              <a:buFont typeface="Arial" panose="020B0604020202020204" pitchFamily="34" charset="0"/>
              <a:buChar char="•"/>
            </a:pPr>
            <a:r>
              <a:rPr lang="en-US" sz="1900" dirty="0"/>
              <a:t>Open to all U.S. small businesses who qualify as small and are in good standing</a:t>
            </a:r>
          </a:p>
          <a:p>
            <a:pPr marL="346075" indent="-230188">
              <a:lnSpc>
                <a:spcPct val="120000"/>
              </a:lnSpc>
              <a:spcBef>
                <a:spcPts val="0"/>
              </a:spcBef>
              <a:spcAft>
                <a:spcPts val="600"/>
              </a:spcAft>
              <a:buFont typeface="Arial" panose="020B0604020202020204" pitchFamily="34" charset="0"/>
              <a:buChar char="•"/>
            </a:pPr>
            <a:r>
              <a:rPr lang="en-US" sz="1900" dirty="0"/>
              <a:t>Competitive solicitations reserved for small businesses</a:t>
            </a:r>
          </a:p>
          <a:p>
            <a:pPr marL="346075" indent="-230188">
              <a:lnSpc>
                <a:spcPct val="120000"/>
              </a:lnSpc>
              <a:spcBef>
                <a:spcPts val="0"/>
              </a:spcBef>
              <a:spcAft>
                <a:spcPts val="600"/>
              </a:spcAft>
              <a:buFont typeface="Arial" panose="020B0604020202020204" pitchFamily="34" charset="0"/>
              <a:buChar char="•"/>
            </a:pPr>
            <a:r>
              <a:rPr lang="en-US" sz="1900" dirty="0"/>
              <a:t>The firm must be considered small for the NAICS Code assigned to the contract opportunity</a:t>
            </a:r>
          </a:p>
          <a:p>
            <a:pPr marL="346075" indent="-230188">
              <a:lnSpc>
                <a:spcPct val="120000"/>
              </a:lnSpc>
              <a:spcBef>
                <a:spcPts val="0"/>
              </a:spcBef>
              <a:spcAft>
                <a:spcPts val="600"/>
              </a:spcAft>
              <a:buFont typeface="Arial" panose="020B0604020202020204" pitchFamily="34" charset="0"/>
              <a:buChar char="•"/>
            </a:pPr>
            <a:r>
              <a:rPr lang="en-US" sz="1900" dirty="0"/>
              <a:t>Joint Ventures are allowable</a:t>
            </a:r>
          </a:p>
          <a:p>
            <a:pPr marL="346075" indent="-230188">
              <a:lnSpc>
                <a:spcPct val="120000"/>
              </a:lnSpc>
              <a:spcBef>
                <a:spcPts val="0"/>
              </a:spcBef>
              <a:spcAft>
                <a:spcPts val="600"/>
              </a:spcAft>
              <a:buFont typeface="Arial" panose="020B0604020202020204" pitchFamily="34" charset="0"/>
              <a:buChar char="•"/>
            </a:pPr>
            <a:r>
              <a:rPr lang="en-US" sz="1900" dirty="0"/>
              <a:t>SBA All Small Mentor-Protégé Program</a:t>
            </a:r>
          </a:p>
          <a:p>
            <a:pPr marL="346075" indent="-230188">
              <a:lnSpc>
                <a:spcPct val="120000"/>
              </a:lnSpc>
              <a:spcBef>
                <a:spcPts val="0"/>
              </a:spcBef>
              <a:spcAft>
                <a:spcPts val="600"/>
              </a:spcAft>
              <a:buFont typeface="Arial" panose="020B0604020202020204" pitchFamily="34" charset="0"/>
              <a:buChar char="•"/>
            </a:pPr>
            <a:r>
              <a:rPr lang="en-US" sz="1900" dirty="0"/>
              <a:t>Self-certification – </a:t>
            </a:r>
          </a:p>
          <a:p>
            <a:pPr marL="638683" lvl="1" indent="-230188">
              <a:lnSpc>
                <a:spcPct val="120000"/>
              </a:lnSpc>
              <a:spcBef>
                <a:spcPts val="0"/>
              </a:spcBef>
              <a:spcAft>
                <a:spcPts val="600"/>
              </a:spcAft>
              <a:buFont typeface="Arial" panose="020B0604020202020204" pitchFamily="34" charset="0"/>
              <a:buChar char="•"/>
            </a:pPr>
            <a:r>
              <a:rPr lang="en-US" sz="1700" dirty="0"/>
              <a:t>The firm maintains a SAM Profile listing the NIACS codes it can perform under and indicates if it is a small business for each NAICS Code</a:t>
            </a:r>
          </a:p>
          <a:p>
            <a:pPr marL="638683" lvl="1" indent="-230188">
              <a:lnSpc>
                <a:spcPct val="120000"/>
              </a:lnSpc>
              <a:spcBef>
                <a:spcPts val="0"/>
              </a:spcBef>
              <a:spcAft>
                <a:spcPts val="600"/>
              </a:spcAft>
              <a:buFont typeface="Arial" panose="020B0604020202020204" pitchFamily="34" charset="0"/>
              <a:buChar char="•"/>
            </a:pPr>
            <a:r>
              <a:rPr lang="en-US" sz="1700" dirty="0"/>
              <a:t>The firm self certifies at the time of bid and award that it is a small business</a:t>
            </a:r>
          </a:p>
        </p:txBody>
      </p:sp>
    </p:spTree>
    <p:extLst>
      <p:ext uri="{BB962C8B-B14F-4D97-AF65-F5344CB8AC3E}">
        <p14:creationId xmlns:p14="http://schemas.microsoft.com/office/powerpoint/2010/main" val="1870312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lnSpcReduction="20000"/>
          </a:bodyPr>
          <a:lstStyle/>
          <a:p>
            <a:pPr marL="0" indent="0">
              <a:lnSpc>
                <a:spcPct val="120000"/>
              </a:lnSpc>
              <a:spcBef>
                <a:spcPts val="0"/>
              </a:spcBef>
              <a:spcAft>
                <a:spcPts val="600"/>
              </a:spcAft>
              <a:buNone/>
            </a:pPr>
            <a:r>
              <a:rPr lang="en-US" sz="1600" dirty="0"/>
              <a:t>Small Business Set-Aside Program 13 CFR 125.2</a:t>
            </a:r>
            <a:endParaRPr lang="en-US" sz="1400" dirty="0"/>
          </a:p>
          <a:p>
            <a:pPr marL="346075" indent="-230188">
              <a:lnSpc>
                <a:spcPct val="120000"/>
              </a:lnSpc>
              <a:spcBef>
                <a:spcPts val="0"/>
              </a:spcBef>
              <a:spcAft>
                <a:spcPts val="600"/>
              </a:spcAft>
              <a:buFont typeface="Arial" panose="020B0604020202020204" pitchFamily="34" charset="0"/>
              <a:buChar char="•"/>
            </a:pPr>
            <a:r>
              <a:rPr lang="en-US" sz="1600" dirty="0"/>
              <a:t>A contracting officer shall set aside any acquisition with an anticipated dollar value exceeding the Micro-purchase Threshold but not exceeding the Simplified Acquisition Threshold for small business concerns when there is a reasonable expectation that offers will be obtained from at least two small business concerns that are competitive in terms of quality and delivery and award will be made at fair market prices. This requirement does not preclude a contracting officer from making an award to a small business under the 8(a) BD, HUBZone, SDVO SBC or WOSB Programs</a:t>
            </a:r>
          </a:p>
          <a:p>
            <a:pPr marL="346075" indent="-230188">
              <a:lnSpc>
                <a:spcPct val="120000"/>
              </a:lnSpc>
              <a:spcBef>
                <a:spcPts val="0"/>
              </a:spcBef>
              <a:spcAft>
                <a:spcPts val="600"/>
              </a:spcAft>
              <a:buFont typeface="Arial" panose="020B0604020202020204" pitchFamily="34" charset="0"/>
              <a:buChar char="•"/>
            </a:pPr>
            <a:r>
              <a:rPr lang="en-US" sz="1600" dirty="0"/>
              <a:t>A contracting officer shall set aside any acquisition with an anticipated dollar value exceeding the Simplified Acquisition Threshold for small business concerns when there is a reasonable expectation that offers will be obtained from at least two small business concerns that are competitive in terms of quality and delivery and award will be made at fair market prices. </a:t>
            </a:r>
          </a:p>
          <a:p>
            <a:pPr marL="346075" indent="-230188">
              <a:lnSpc>
                <a:spcPct val="120000"/>
              </a:lnSpc>
              <a:spcBef>
                <a:spcPts val="0"/>
              </a:spcBef>
              <a:spcAft>
                <a:spcPts val="600"/>
              </a:spcAft>
              <a:buFont typeface="Arial" panose="020B0604020202020204" pitchFamily="34" charset="0"/>
              <a:buChar char="•"/>
            </a:pPr>
            <a:r>
              <a:rPr lang="en-US" sz="1600" dirty="0"/>
              <a:t>However, after conducting market research, the contracting officer shall first consider a set-aside or sole source award (if the sole source award is permitted by statute or regulation) under the 8(a) BD, HUBZone, SDVOSBC or WOSB programs before setting aside the requirement as a small business set-aside. </a:t>
            </a:r>
          </a:p>
          <a:p>
            <a:pPr marL="638683" lvl="1" indent="-230188">
              <a:lnSpc>
                <a:spcPct val="120000"/>
              </a:lnSpc>
              <a:spcBef>
                <a:spcPts val="0"/>
              </a:spcBef>
              <a:spcAft>
                <a:spcPts val="600"/>
              </a:spcAft>
              <a:buFont typeface="Arial" panose="020B0604020202020204" pitchFamily="34" charset="0"/>
              <a:buChar char="•"/>
            </a:pPr>
            <a:r>
              <a:rPr lang="en-US" sz="1400" dirty="0"/>
              <a:t>There is no order of precedence among the 8(a) BD, HUBZone, SDVO SBC or WOSB programs. </a:t>
            </a:r>
          </a:p>
          <a:p>
            <a:pPr marL="638683" lvl="1" indent="-230188">
              <a:lnSpc>
                <a:spcPct val="120000"/>
              </a:lnSpc>
              <a:spcBef>
                <a:spcPts val="0"/>
              </a:spcBef>
              <a:spcAft>
                <a:spcPts val="600"/>
              </a:spcAft>
              <a:buFont typeface="Arial" panose="020B0604020202020204" pitchFamily="34" charset="0"/>
              <a:buChar char="•"/>
            </a:pPr>
            <a:r>
              <a:rPr lang="en-US" sz="1400" dirty="0"/>
              <a:t>The contracting officer must document the contract file with the rationale used to support the specific set-aside, including the type and extent of market research conducted. </a:t>
            </a:r>
          </a:p>
        </p:txBody>
      </p:sp>
    </p:spTree>
    <p:extLst>
      <p:ext uri="{BB962C8B-B14F-4D97-AF65-F5344CB8AC3E}">
        <p14:creationId xmlns:p14="http://schemas.microsoft.com/office/powerpoint/2010/main" val="2194467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85000" lnSpcReduction="20000"/>
          </a:bodyPr>
          <a:lstStyle/>
          <a:p>
            <a:pPr marL="0" indent="0">
              <a:lnSpc>
                <a:spcPct val="100000"/>
              </a:lnSpc>
              <a:spcBef>
                <a:spcPts val="0"/>
              </a:spcBef>
              <a:spcAft>
                <a:spcPts val="600"/>
              </a:spcAft>
              <a:buNone/>
            </a:pPr>
            <a:r>
              <a:rPr lang="en-US" sz="2400" dirty="0"/>
              <a:t>HUBZone Program 13 CFR 126</a:t>
            </a:r>
          </a:p>
          <a:p>
            <a:pPr marL="346075" indent="-230188">
              <a:lnSpc>
                <a:spcPct val="120000"/>
              </a:lnSpc>
              <a:spcBef>
                <a:spcPts val="0"/>
              </a:spcBef>
              <a:spcAft>
                <a:spcPts val="600"/>
              </a:spcAft>
              <a:buFont typeface="Arial" panose="020B0604020202020204" pitchFamily="34" charset="0"/>
              <a:buChar char="•"/>
            </a:pPr>
            <a:r>
              <a:rPr lang="en-US" sz="1900" dirty="0"/>
              <a:t>The purpose of the HUBZone program is to provide federal contracting assistance for qualified small businesses located in historically underutilized business zones in an effort to increase employment opportunities, investment, and economic development in such areas.</a:t>
            </a:r>
          </a:p>
          <a:p>
            <a:pPr marL="346075" indent="-230188">
              <a:lnSpc>
                <a:spcPct val="120000"/>
              </a:lnSpc>
              <a:spcBef>
                <a:spcPts val="0"/>
              </a:spcBef>
              <a:spcAft>
                <a:spcPts val="600"/>
              </a:spcAft>
              <a:buFont typeface="Arial" panose="020B0604020202020204" pitchFamily="34" charset="0"/>
              <a:buChar char="•"/>
            </a:pPr>
            <a:r>
              <a:rPr lang="en-US" sz="1900" dirty="0"/>
              <a:t>Requires a formal application process (SBA GLS)</a:t>
            </a:r>
          </a:p>
          <a:p>
            <a:pPr marL="346075" indent="-230188">
              <a:lnSpc>
                <a:spcPct val="120000"/>
              </a:lnSpc>
              <a:spcBef>
                <a:spcPts val="0"/>
              </a:spcBef>
              <a:spcAft>
                <a:spcPts val="600"/>
              </a:spcAft>
              <a:buFont typeface="Arial" panose="020B0604020202020204" pitchFamily="34" charset="0"/>
              <a:buChar char="•"/>
            </a:pPr>
            <a:r>
              <a:rPr lang="en-US" sz="1900" dirty="0"/>
              <a:t>Open to all U.S. small businesses who qualify and are in good standing</a:t>
            </a:r>
          </a:p>
          <a:p>
            <a:pPr marL="346075" indent="-230188">
              <a:lnSpc>
                <a:spcPct val="120000"/>
              </a:lnSpc>
              <a:spcBef>
                <a:spcPts val="0"/>
              </a:spcBef>
              <a:spcAft>
                <a:spcPts val="600"/>
              </a:spcAft>
              <a:buFont typeface="Arial" panose="020B0604020202020204" pitchFamily="34" charset="0"/>
              <a:buChar char="•"/>
            </a:pPr>
            <a:r>
              <a:rPr lang="en-US" sz="1900" dirty="0"/>
              <a:t>The firm must be considered small for its Primary NAICS Code at the time of application</a:t>
            </a:r>
          </a:p>
          <a:p>
            <a:pPr marL="346075" indent="-230188">
              <a:lnSpc>
                <a:spcPct val="120000"/>
              </a:lnSpc>
              <a:spcBef>
                <a:spcPts val="0"/>
              </a:spcBef>
              <a:spcAft>
                <a:spcPts val="600"/>
              </a:spcAft>
              <a:buFont typeface="Arial" panose="020B0604020202020204" pitchFamily="34" charset="0"/>
              <a:buChar char="•"/>
            </a:pPr>
            <a:r>
              <a:rPr lang="en-US" sz="1900" dirty="0"/>
              <a:t>The firm must be considered small for the NAICS Code assigned to a contract opportunity</a:t>
            </a:r>
          </a:p>
          <a:p>
            <a:pPr marL="638683" lvl="1" indent="-230188">
              <a:lnSpc>
                <a:spcPct val="120000"/>
              </a:lnSpc>
              <a:spcBef>
                <a:spcPts val="0"/>
              </a:spcBef>
              <a:spcAft>
                <a:spcPts val="600"/>
              </a:spcAft>
              <a:buFont typeface="Arial" panose="020B0604020202020204" pitchFamily="34" charset="0"/>
              <a:buChar char="•"/>
            </a:pPr>
            <a:r>
              <a:rPr lang="en-US" sz="1700" dirty="0"/>
              <a:t>The firm self certifies at the time of bid and award that it is a small business</a:t>
            </a:r>
          </a:p>
          <a:p>
            <a:pPr marL="346075" indent="-230188">
              <a:lnSpc>
                <a:spcPct val="120000"/>
              </a:lnSpc>
              <a:spcBef>
                <a:spcPts val="0"/>
              </a:spcBef>
              <a:spcAft>
                <a:spcPts val="600"/>
              </a:spcAft>
              <a:buFont typeface="Arial" panose="020B0604020202020204" pitchFamily="34" charset="0"/>
              <a:buChar char="•"/>
            </a:pPr>
            <a:r>
              <a:rPr lang="en-US" sz="1900" dirty="0"/>
              <a:t>The firm must attempt to maintain the 35% residency requirement for HUBZone contracts</a:t>
            </a:r>
          </a:p>
          <a:p>
            <a:pPr marL="346075" indent="-230188">
              <a:lnSpc>
                <a:spcPct val="120000"/>
              </a:lnSpc>
              <a:spcBef>
                <a:spcPts val="0"/>
              </a:spcBef>
              <a:spcAft>
                <a:spcPts val="600"/>
              </a:spcAft>
              <a:buFont typeface="Arial" panose="020B0604020202020204" pitchFamily="34" charset="0"/>
              <a:buChar char="•"/>
            </a:pPr>
            <a:r>
              <a:rPr lang="en-US" sz="1900" dirty="0"/>
              <a:t>Joint Ventures are allowable</a:t>
            </a:r>
          </a:p>
          <a:p>
            <a:pPr marL="346075" indent="-230188">
              <a:lnSpc>
                <a:spcPct val="120000"/>
              </a:lnSpc>
              <a:spcBef>
                <a:spcPts val="0"/>
              </a:spcBef>
              <a:spcAft>
                <a:spcPts val="600"/>
              </a:spcAft>
              <a:buFont typeface="Arial" panose="020B0604020202020204" pitchFamily="34" charset="0"/>
              <a:buChar char="•"/>
            </a:pPr>
            <a:r>
              <a:rPr lang="en-US" sz="1900" dirty="0"/>
              <a:t>SBA All Small Mentor-Protégé Program</a:t>
            </a:r>
          </a:p>
          <a:p>
            <a:pPr marL="638683" lvl="1" indent="-230188">
              <a:lnSpc>
                <a:spcPct val="120000"/>
              </a:lnSpc>
              <a:spcBef>
                <a:spcPts val="0"/>
              </a:spcBef>
              <a:spcAft>
                <a:spcPts val="600"/>
              </a:spcAft>
              <a:buFont typeface="Arial" panose="020B0604020202020204" pitchFamily="34" charset="0"/>
              <a:buChar char="•"/>
            </a:pPr>
            <a:endParaRPr lang="en-US" sz="1700" dirty="0"/>
          </a:p>
        </p:txBody>
      </p:sp>
    </p:spTree>
    <p:extLst>
      <p:ext uri="{BB962C8B-B14F-4D97-AF65-F5344CB8AC3E}">
        <p14:creationId xmlns:p14="http://schemas.microsoft.com/office/powerpoint/2010/main" val="2045876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lnSpcReduction="20000"/>
          </a:bodyPr>
          <a:lstStyle/>
          <a:p>
            <a:pPr marL="0" indent="0">
              <a:lnSpc>
                <a:spcPct val="120000"/>
              </a:lnSpc>
              <a:spcBef>
                <a:spcPts val="0"/>
              </a:spcBef>
              <a:spcAft>
                <a:spcPts val="600"/>
              </a:spcAft>
              <a:buNone/>
            </a:pPr>
            <a:r>
              <a:rPr lang="en-US" sz="1600" dirty="0"/>
              <a:t>HUBZone Program 13 CFR 126</a:t>
            </a:r>
          </a:p>
          <a:p>
            <a:pPr marL="346075" indent="-230188">
              <a:lnSpc>
                <a:spcPct val="120000"/>
              </a:lnSpc>
              <a:spcBef>
                <a:spcPts val="0"/>
              </a:spcBef>
              <a:spcAft>
                <a:spcPts val="600"/>
              </a:spcAft>
              <a:buFont typeface="Arial" panose="020B0604020202020204" pitchFamily="34" charset="0"/>
              <a:buChar char="•"/>
            </a:pPr>
            <a:r>
              <a:rPr lang="en-US" sz="1400" dirty="0"/>
              <a:t>A HUBZone small business concern (HUBZone SBC) means a small business that is:</a:t>
            </a:r>
          </a:p>
          <a:p>
            <a:pPr marL="638683" lvl="1" indent="-230188">
              <a:lnSpc>
                <a:spcPct val="120000"/>
              </a:lnSpc>
              <a:spcBef>
                <a:spcPts val="0"/>
              </a:spcBef>
              <a:spcAft>
                <a:spcPts val="600"/>
              </a:spcAft>
              <a:buFont typeface="Arial" panose="020B0604020202020204" pitchFamily="34" charset="0"/>
              <a:buChar char="•"/>
            </a:pPr>
            <a:r>
              <a:rPr lang="en-US" sz="1200" dirty="0"/>
              <a:t>A Small business concern at least 51% owned and controlled by 1 or more persons, each of whom is a United States citizen, or a Small business concern owned by an ANC, Tribe, NHO or CDC, and</a:t>
            </a:r>
          </a:p>
          <a:p>
            <a:pPr marL="638683" lvl="1" indent="-230188">
              <a:lnSpc>
                <a:spcPct val="120000"/>
              </a:lnSpc>
              <a:spcBef>
                <a:spcPts val="0"/>
              </a:spcBef>
              <a:spcAft>
                <a:spcPts val="600"/>
              </a:spcAft>
              <a:buFont typeface="Arial" panose="020B0604020202020204" pitchFamily="34" charset="0"/>
              <a:buChar char="•"/>
            </a:pPr>
            <a:r>
              <a:rPr lang="en-US" sz="1200" dirty="0"/>
              <a:t>Whose principal office is located in a HUBZone, and</a:t>
            </a:r>
          </a:p>
          <a:p>
            <a:pPr marL="638683" lvl="1" indent="-230188">
              <a:lnSpc>
                <a:spcPct val="120000"/>
              </a:lnSpc>
              <a:spcBef>
                <a:spcPts val="0"/>
              </a:spcBef>
              <a:spcAft>
                <a:spcPts val="600"/>
              </a:spcAft>
              <a:buFont typeface="Arial" panose="020B0604020202020204" pitchFamily="34" charset="0"/>
              <a:buChar char="•"/>
            </a:pPr>
            <a:r>
              <a:rPr lang="en-US" sz="1200" dirty="0"/>
              <a:t>At least 35% of the concern's employees reside in a HUBZone. </a:t>
            </a:r>
          </a:p>
          <a:p>
            <a:pPr marL="346075" indent="-230188">
              <a:lnSpc>
                <a:spcPct val="120000"/>
              </a:lnSpc>
              <a:spcBef>
                <a:spcPts val="0"/>
              </a:spcBef>
              <a:spcAft>
                <a:spcPts val="600"/>
              </a:spcAft>
              <a:buFont typeface="Arial" panose="020B0604020202020204" pitchFamily="34" charset="0"/>
              <a:buChar char="•"/>
            </a:pPr>
            <a:r>
              <a:rPr lang="en-US" sz="1400" dirty="0"/>
              <a:t>A contracting officer shall set aside any acquisition with an anticipated dollar value exceeding the Micro-purchase Threshold but not exceeding the Simplified Acquisition Threshold for small business concerns when there is a reasonable expectation that offers will be obtained from at least two small business concerns that are competitive in terms of quality and delivery and award will be made at fair market prices. This requirement does not preclude a contracting officer from making an award to a small business under the 8(a) BD, HUBZone, SDVO SBC or WOSB Programs.</a:t>
            </a:r>
          </a:p>
          <a:p>
            <a:pPr marL="346075" indent="-230188">
              <a:lnSpc>
                <a:spcPct val="120000"/>
              </a:lnSpc>
              <a:spcBef>
                <a:spcPts val="0"/>
              </a:spcBef>
              <a:spcAft>
                <a:spcPts val="600"/>
              </a:spcAft>
              <a:buFont typeface="Arial" panose="020B0604020202020204" pitchFamily="34" charset="0"/>
              <a:buChar char="•"/>
            </a:pPr>
            <a:r>
              <a:rPr lang="en-US" sz="1400" dirty="0"/>
              <a:t>A contracting officer shall set aside any acquisition with an anticipated dollar value exceeding the Simplified Acquisition Threshold for small business concerns when there is a reasonable expectation that offers will be obtained from at least two small business concerns that are competitive in terms of quality and delivery and award will be made at fair market prices. </a:t>
            </a:r>
          </a:p>
          <a:p>
            <a:pPr marL="346075" indent="-230188">
              <a:lnSpc>
                <a:spcPct val="120000"/>
              </a:lnSpc>
              <a:spcBef>
                <a:spcPts val="0"/>
              </a:spcBef>
              <a:spcAft>
                <a:spcPts val="600"/>
              </a:spcAft>
              <a:buFont typeface="Arial" panose="020B0604020202020204" pitchFamily="34" charset="0"/>
              <a:buChar char="•"/>
            </a:pPr>
            <a:r>
              <a:rPr lang="en-US" sz="1400" dirty="0"/>
              <a:t>However, after conducting market research, the contracting officer shall first consider a set-aside or sole source award (if the sole source award is permitted by statute or regulation) under the 8(a) BD, HUBZone, SDVO SBC or WOSB programs before setting aside the requirement as a small business set-aside. There is no order of precedence among the 8(a) BD, HUBZone, SDVO SBC or WOSB programs.</a:t>
            </a:r>
          </a:p>
        </p:txBody>
      </p:sp>
    </p:spTree>
    <p:extLst>
      <p:ext uri="{BB962C8B-B14F-4D97-AF65-F5344CB8AC3E}">
        <p14:creationId xmlns:p14="http://schemas.microsoft.com/office/powerpoint/2010/main" val="1733776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lnSpcReduction="20000"/>
          </a:bodyPr>
          <a:lstStyle/>
          <a:p>
            <a:pPr marL="0" indent="0">
              <a:lnSpc>
                <a:spcPct val="120000"/>
              </a:lnSpc>
              <a:spcBef>
                <a:spcPts val="0"/>
              </a:spcBef>
              <a:spcAft>
                <a:spcPts val="600"/>
              </a:spcAft>
              <a:buNone/>
            </a:pPr>
            <a:r>
              <a:rPr lang="en-US" sz="1800" dirty="0"/>
              <a:t>HUBZone Program 13 CFR 126</a:t>
            </a:r>
          </a:p>
          <a:p>
            <a:pPr marL="346075" indent="-230188">
              <a:lnSpc>
                <a:spcPct val="120000"/>
              </a:lnSpc>
              <a:spcBef>
                <a:spcPts val="0"/>
              </a:spcBef>
              <a:spcAft>
                <a:spcPts val="600"/>
              </a:spcAft>
              <a:buFont typeface="Arial" panose="020B0604020202020204" pitchFamily="34" charset="0"/>
              <a:buChar char="•"/>
            </a:pPr>
            <a:r>
              <a:rPr lang="en-US" sz="1400" dirty="0"/>
              <a:t>[13 CFR 126.607] If the contracting officer decides to set aside the requirement for competition restricted to qualified HUBZone SBCs, the contracting officer must:</a:t>
            </a:r>
          </a:p>
          <a:p>
            <a:pPr marL="638683" lvl="1" indent="-230188">
              <a:lnSpc>
                <a:spcPct val="120000"/>
              </a:lnSpc>
              <a:spcBef>
                <a:spcPts val="0"/>
              </a:spcBef>
              <a:spcAft>
                <a:spcPts val="600"/>
              </a:spcAft>
              <a:buFont typeface="Arial" panose="020B0604020202020204" pitchFamily="34" charset="0"/>
              <a:buChar char="•"/>
            </a:pPr>
            <a:r>
              <a:rPr lang="en-US" sz="1400" dirty="0"/>
              <a:t>Have a reasonable expectation after reviewing SBA's list of qualified HUBZone SBCs that at least two responsible qualified HUBZone SBCs will submit offers; and</a:t>
            </a:r>
          </a:p>
          <a:p>
            <a:pPr marL="638683" lvl="1" indent="-230188">
              <a:lnSpc>
                <a:spcPct val="120000"/>
              </a:lnSpc>
              <a:spcBef>
                <a:spcPts val="0"/>
              </a:spcBef>
              <a:spcAft>
                <a:spcPts val="600"/>
              </a:spcAft>
              <a:buFont typeface="Arial" panose="020B0604020202020204" pitchFamily="34" charset="0"/>
              <a:buChar char="•"/>
            </a:pPr>
            <a:r>
              <a:rPr lang="en-US" sz="1400" dirty="0"/>
              <a:t>Determine that award can be made at fair market price.</a:t>
            </a:r>
          </a:p>
          <a:p>
            <a:pPr marL="346075" indent="-230188">
              <a:lnSpc>
                <a:spcPct val="120000"/>
              </a:lnSpc>
              <a:spcBef>
                <a:spcPts val="0"/>
              </a:spcBef>
              <a:spcAft>
                <a:spcPts val="600"/>
              </a:spcAft>
              <a:buFont typeface="Arial" panose="020B0604020202020204" pitchFamily="34" charset="0"/>
              <a:buChar char="•"/>
            </a:pPr>
            <a:r>
              <a:rPr lang="en-US" sz="1600" dirty="0"/>
              <a:t>A contracting officer may award a sole source contract to a qualified HUBZone SBC only when the contracting officer determines that:</a:t>
            </a:r>
          </a:p>
          <a:p>
            <a:pPr marL="638683" lvl="1" indent="-230188">
              <a:lnSpc>
                <a:spcPct val="120000"/>
              </a:lnSpc>
              <a:spcBef>
                <a:spcPts val="0"/>
              </a:spcBef>
              <a:spcAft>
                <a:spcPts val="600"/>
              </a:spcAft>
              <a:buFont typeface="Arial" panose="020B0604020202020204" pitchFamily="34" charset="0"/>
              <a:buChar char="•"/>
            </a:pPr>
            <a:r>
              <a:rPr lang="en-US" sz="1400" dirty="0"/>
              <a:t>None of the provisions of §126.605 (mandatory sources or currently in the 8(a) Program) or 126.607 apply;</a:t>
            </a:r>
          </a:p>
          <a:p>
            <a:pPr marL="638683" lvl="1" indent="-230188">
              <a:lnSpc>
                <a:spcPct val="120000"/>
              </a:lnSpc>
              <a:spcBef>
                <a:spcPts val="0"/>
              </a:spcBef>
              <a:spcAft>
                <a:spcPts val="600"/>
              </a:spcAft>
              <a:buFont typeface="Arial" panose="020B0604020202020204" pitchFamily="34" charset="0"/>
              <a:buChar char="•"/>
            </a:pPr>
            <a:r>
              <a:rPr lang="en-US" sz="1400" dirty="0"/>
              <a:t>The anticipated award price of the contract, including options, will not exceed:</a:t>
            </a:r>
          </a:p>
          <a:p>
            <a:pPr marL="821563" lvl="2" indent="-230188">
              <a:lnSpc>
                <a:spcPct val="120000"/>
              </a:lnSpc>
              <a:spcBef>
                <a:spcPts val="0"/>
              </a:spcBef>
              <a:spcAft>
                <a:spcPts val="600"/>
              </a:spcAft>
              <a:buFont typeface="Arial" panose="020B0604020202020204" pitchFamily="34" charset="0"/>
              <a:buChar char="•"/>
            </a:pPr>
            <a:r>
              <a:rPr lang="en-US" sz="1100" dirty="0"/>
              <a:t>$7,000,000 for a contract assigned a manufacturing NAICS code, or</a:t>
            </a:r>
          </a:p>
          <a:p>
            <a:pPr marL="821563" lvl="2" indent="-230188">
              <a:lnSpc>
                <a:spcPct val="120000"/>
              </a:lnSpc>
              <a:spcBef>
                <a:spcPts val="0"/>
              </a:spcBef>
              <a:spcAft>
                <a:spcPts val="600"/>
              </a:spcAft>
              <a:buFont typeface="Arial" panose="020B0604020202020204" pitchFamily="34" charset="0"/>
              <a:buChar char="•"/>
            </a:pPr>
            <a:r>
              <a:rPr lang="en-US" sz="1100" dirty="0"/>
              <a:t>$4,000,000 for all other contracts.</a:t>
            </a:r>
          </a:p>
          <a:p>
            <a:pPr marL="638683" lvl="1" indent="-230188">
              <a:lnSpc>
                <a:spcPct val="120000"/>
              </a:lnSpc>
              <a:spcBef>
                <a:spcPts val="0"/>
              </a:spcBef>
              <a:spcAft>
                <a:spcPts val="600"/>
              </a:spcAft>
              <a:buFont typeface="Arial" panose="020B0604020202020204" pitchFamily="34" charset="0"/>
              <a:buChar char="•"/>
            </a:pPr>
            <a:r>
              <a:rPr lang="en-US" sz="1400" dirty="0"/>
              <a:t>Two or more qualified HUBZone SBCs are not likely to submit offers;</a:t>
            </a:r>
          </a:p>
          <a:p>
            <a:pPr marL="638683" lvl="1" indent="-230188">
              <a:lnSpc>
                <a:spcPct val="120000"/>
              </a:lnSpc>
              <a:spcBef>
                <a:spcPts val="0"/>
              </a:spcBef>
              <a:spcAft>
                <a:spcPts val="600"/>
              </a:spcAft>
              <a:buFont typeface="Arial" panose="020B0604020202020204" pitchFamily="34" charset="0"/>
              <a:buChar char="•"/>
            </a:pPr>
            <a:r>
              <a:rPr lang="en-US" sz="1400" dirty="0"/>
              <a:t>A qualified HUBZone SBC is a responsible contractor able to perform the contract; and</a:t>
            </a:r>
          </a:p>
          <a:p>
            <a:pPr marL="638683" lvl="1" indent="-230188">
              <a:lnSpc>
                <a:spcPct val="120000"/>
              </a:lnSpc>
              <a:spcBef>
                <a:spcPts val="0"/>
              </a:spcBef>
              <a:spcAft>
                <a:spcPts val="600"/>
              </a:spcAft>
              <a:buFont typeface="Arial" panose="020B0604020202020204" pitchFamily="34" charset="0"/>
              <a:buChar char="•"/>
            </a:pPr>
            <a:r>
              <a:rPr lang="en-US" sz="1400" dirty="0"/>
              <a:t>In the estimation of the CO, contract award can be made at a fair and reasonable price.</a:t>
            </a:r>
          </a:p>
        </p:txBody>
      </p:sp>
    </p:spTree>
    <p:extLst>
      <p:ext uri="{BB962C8B-B14F-4D97-AF65-F5344CB8AC3E}">
        <p14:creationId xmlns:p14="http://schemas.microsoft.com/office/powerpoint/2010/main" val="4050150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70000" lnSpcReduction="20000"/>
          </a:bodyPr>
          <a:lstStyle/>
          <a:p>
            <a:pPr marL="0" indent="0">
              <a:lnSpc>
                <a:spcPct val="100000"/>
              </a:lnSpc>
              <a:spcBef>
                <a:spcPts val="0"/>
              </a:spcBef>
              <a:spcAft>
                <a:spcPts val="600"/>
              </a:spcAft>
              <a:buNone/>
            </a:pPr>
            <a:r>
              <a:rPr lang="en-US" sz="2400" dirty="0"/>
              <a:t>Woman Owned (WOSB) Program 13 CFR 127</a:t>
            </a:r>
          </a:p>
          <a:p>
            <a:pPr marL="346075" indent="-230188">
              <a:lnSpc>
                <a:spcPct val="120000"/>
              </a:lnSpc>
              <a:spcBef>
                <a:spcPts val="0"/>
              </a:spcBef>
              <a:spcAft>
                <a:spcPts val="600"/>
              </a:spcAft>
              <a:buFont typeface="Arial" panose="020B0604020202020204" pitchFamily="34" charset="0"/>
              <a:buChar char="•"/>
            </a:pPr>
            <a:r>
              <a:rPr lang="en-US" sz="1900" dirty="0"/>
              <a:t>Certification process</a:t>
            </a:r>
          </a:p>
          <a:p>
            <a:pPr marL="346075" indent="-230188">
              <a:lnSpc>
                <a:spcPct val="120000"/>
              </a:lnSpc>
              <a:spcBef>
                <a:spcPts val="0"/>
              </a:spcBef>
              <a:spcAft>
                <a:spcPts val="600"/>
              </a:spcAft>
              <a:buFont typeface="Arial" panose="020B0604020202020204" pitchFamily="34" charset="0"/>
              <a:buChar char="•"/>
            </a:pPr>
            <a:r>
              <a:rPr lang="en-US" sz="1900" dirty="0"/>
              <a:t>Open to all U.S. small businesses who qualify and are in good standing</a:t>
            </a:r>
          </a:p>
          <a:p>
            <a:pPr marL="346075" indent="-230188">
              <a:lnSpc>
                <a:spcPct val="120000"/>
              </a:lnSpc>
              <a:spcBef>
                <a:spcPts val="0"/>
              </a:spcBef>
              <a:spcAft>
                <a:spcPts val="600"/>
              </a:spcAft>
              <a:buFont typeface="Arial" panose="020B0604020202020204" pitchFamily="34" charset="0"/>
              <a:buChar char="•"/>
            </a:pPr>
            <a:r>
              <a:rPr lang="en-US" sz="1900" dirty="0"/>
              <a:t>Not less than 51 percent unconditionally and directly owned, managed and controlled by one or more women who are United States citizens.</a:t>
            </a:r>
          </a:p>
          <a:p>
            <a:pPr marL="346075" indent="-230188">
              <a:lnSpc>
                <a:spcPct val="120000"/>
              </a:lnSpc>
              <a:spcBef>
                <a:spcPts val="0"/>
              </a:spcBef>
              <a:spcAft>
                <a:spcPts val="600"/>
              </a:spcAft>
              <a:buFont typeface="Arial" panose="020B0604020202020204" pitchFamily="34" charset="0"/>
              <a:buChar char="•"/>
            </a:pPr>
            <a:r>
              <a:rPr lang="en-US" sz="1900" dirty="0"/>
              <a:t>Joint Ventures are allowable</a:t>
            </a:r>
          </a:p>
          <a:p>
            <a:pPr marL="346075" indent="-230188">
              <a:lnSpc>
                <a:spcPct val="120000"/>
              </a:lnSpc>
              <a:spcBef>
                <a:spcPts val="0"/>
              </a:spcBef>
              <a:spcAft>
                <a:spcPts val="600"/>
              </a:spcAft>
              <a:buFont typeface="Arial" panose="020B0604020202020204" pitchFamily="34" charset="0"/>
              <a:buChar char="•"/>
            </a:pPr>
            <a:r>
              <a:rPr lang="en-US" sz="1900" dirty="0"/>
              <a:t>SBA All Small Mentor-Protégé Program</a:t>
            </a:r>
          </a:p>
          <a:p>
            <a:pPr marL="346075" indent="-230188">
              <a:lnSpc>
                <a:spcPct val="120000"/>
              </a:lnSpc>
              <a:spcBef>
                <a:spcPts val="0"/>
              </a:spcBef>
              <a:spcAft>
                <a:spcPts val="600"/>
              </a:spcAft>
              <a:buFont typeface="Arial" panose="020B0604020202020204" pitchFamily="34" charset="0"/>
              <a:buChar char="•"/>
            </a:pPr>
            <a:r>
              <a:rPr lang="en-US" sz="1900" dirty="0"/>
              <a:t>The firm must be considered small for the NAICS Code assigned to a contract opportunity</a:t>
            </a:r>
          </a:p>
          <a:p>
            <a:pPr marL="638683" lvl="1" indent="-230188">
              <a:lnSpc>
                <a:spcPct val="120000"/>
              </a:lnSpc>
              <a:spcBef>
                <a:spcPts val="0"/>
              </a:spcBef>
              <a:spcAft>
                <a:spcPts val="600"/>
              </a:spcAft>
              <a:buFont typeface="Arial" panose="020B0604020202020204" pitchFamily="34" charset="0"/>
              <a:buChar char="•"/>
            </a:pPr>
            <a:r>
              <a:rPr lang="en-US" sz="1700" dirty="0"/>
              <a:t>The firm self certifies at the time of bid and award that it is a small business</a:t>
            </a:r>
          </a:p>
          <a:p>
            <a:pPr marL="346075" indent="-230188">
              <a:lnSpc>
                <a:spcPct val="130000"/>
              </a:lnSpc>
              <a:spcBef>
                <a:spcPts val="0"/>
              </a:spcBef>
              <a:spcAft>
                <a:spcPts val="600"/>
              </a:spcAft>
              <a:buFont typeface="Arial" panose="020B0604020202020204" pitchFamily="34" charset="0"/>
              <a:buChar char="•"/>
            </a:pPr>
            <a:r>
              <a:rPr lang="en-US" sz="1900" dirty="0"/>
              <a:t>For EDWOSB: Must be not less than 51% unconditionally and directly owned, managed and controlled by one or more women who are </a:t>
            </a:r>
            <a:r>
              <a:rPr lang="en-US" sz="1900" i="1" dirty="0"/>
              <a:t>economically disadvantaged </a:t>
            </a:r>
            <a:r>
              <a:rPr lang="en-US" sz="1900" dirty="0"/>
              <a:t>(Income, Net Worth and Assets).</a:t>
            </a:r>
          </a:p>
          <a:p>
            <a:pPr marL="638683" lvl="1" indent="-230188">
              <a:lnSpc>
                <a:spcPct val="130000"/>
              </a:lnSpc>
              <a:spcBef>
                <a:spcPts val="0"/>
              </a:spcBef>
              <a:spcAft>
                <a:spcPts val="600"/>
              </a:spcAft>
              <a:buFont typeface="Arial" panose="020B0604020202020204" pitchFamily="34" charset="0"/>
              <a:buChar char="•"/>
            </a:pPr>
            <a:r>
              <a:rPr lang="en-US" sz="1700" dirty="0"/>
              <a:t>New Worth - must be less than $750,000, excluding her ownership interest in the concern and her equity interest in her primary personal residence.</a:t>
            </a:r>
          </a:p>
          <a:p>
            <a:pPr marL="638683" lvl="1" indent="-230188">
              <a:lnSpc>
                <a:spcPct val="130000"/>
              </a:lnSpc>
              <a:spcBef>
                <a:spcPts val="0"/>
              </a:spcBef>
              <a:spcAft>
                <a:spcPts val="600"/>
              </a:spcAft>
              <a:buFont typeface="Arial" panose="020B0604020202020204" pitchFamily="34" charset="0"/>
              <a:buChar char="•"/>
            </a:pPr>
            <a:r>
              <a:rPr lang="en-US" sz="1700" dirty="0"/>
              <a:t>Income - adjusted gross yearly income averaged over the three years preceding the certification cannot exceed $350,000.</a:t>
            </a:r>
          </a:p>
          <a:p>
            <a:pPr marL="638683" lvl="1" indent="-230188">
              <a:lnSpc>
                <a:spcPct val="130000"/>
              </a:lnSpc>
              <a:spcBef>
                <a:spcPts val="0"/>
              </a:spcBef>
              <a:spcAft>
                <a:spcPts val="600"/>
              </a:spcAft>
              <a:buFont typeface="Arial" panose="020B0604020202020204" pitchFamily="34" charset="0"/>
              <a:buChar char="•"/>
            </a:pPr>
            <a:r>
              <a:rPr lang="en-US" sz="1700" dirty="0"/>
              <a:t>Assets - the fair market value of all her assets (including her primary residence and the value of the business concern) cannot exceed $6 million.</a:t>
            </a:r>
          </a:p>
        </p:txBody>
      </p:sp>
    </p:spTree>
    <p:extLst>
      <p:ext uri="{BB962C8B-B14F-4D97-AF65-F5344CB8AC3E}">
        <p14:creationId xmlns:p14="http://schemas.microsoft.com/office/powerpoint/2010/main" val="59169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a:bodyPr>
          <a:lstStyle/>
          <a:p>
            <a:pPr marL="0" indent="0">
              <a:lnSpc>
                <a:spcPct val="120000"/>
              </a:lnSpc>
              <a:spcBef>
                <a:spcPts val="0"/>
              </a:spcBef>
              <a:spcAft>
                <a:spcPts val="600"/>
              </a:spcAft>
              <a:buNone/>
            </a:pPr>
            <a:r>
              <a:rPr lang="en-US" sz="1600" dirty="0"/>
              <a:t>Woman Owned (WOSB) Program 13 CFR 127</a:t>
            </a:r>
          </a:p>
          <a:p>
            <a:pPr marL="346075" indent="-230188">
              <a:lnSpc>
                <a:spcPct val="120000"/>
              </a:lnSpc>
              <a:spcBef>
                <a:spcPts val="0"/>
              </a:spcBef>
              <a:spcAft>
                <a:spcPts val="600"/>
              </a:spcAft>
              <a:buFont typeface="Arial" panose="020B0604020202020204" pitchFamily="34" charset="0"/>
              <a:buChar char="•"/>
            </a:pPr>
            <a:r>
              <a:rPr lang="en-US" sz="1400" dirty="0"/>
              <a:t>Before you can participate in the women’s contracting program, you must be either self-certified or third-party certified. Both methods will require you to use the certify.SBA.gov website. You’ll need to have a profile at SAM.gov before you can use the certification website.</a:t>
            </a:r>
          </a:p>
          <a:p>
            <a:pPr marL="346075" indent="-230188">
              <a:lnSpc>
                <a:spcPct val="120000"/>
              </a:lnSpc>
              <a:spcBef>
                <a:spcPts val="0"/>
              </a:spcBef>
              <a:spcAft>
                <a:spcPts val="600"/>
              </a:spcAft>
              <a:buFont typeface="Arial" panose="020B0604020202020204" pitchFamily="34" charset="0"/>
              <a:buChar char="•"/>
            </a:pPr>
            <a:r>
              <a:rPr lang="en-US" sz="1400" dirty="0"/>
              <a:t>You can self-certify directly at certify.SBA.gov by answering questions and uploading documents. The information you’ll need to provide will vary based on your business structure and whether you’re already participating in other SBA programs.</a:t>
            </a:r>
          </a:p>
          <a:p>
            <a:pPr marL="346075" indent="-230188">
              <a:lnSpc>
                <a:spcPct val="120000"/>
              </a:lnSpc>
              <a:spcBef>
                <a:spcPts val="0"/>
              </a:spcBef>
              <a:spcAft>
                <a:spcPts val="600"/>
              </a:spcAft>
              <a:buFont typeface="Arial" panose="020B0604020202020204" pitchFamily="34" charset="0"/>
              <a:buChar char="•"/>
            </a:pPr>
            <a:r>
              <a:rPr lang="en-US" sz="1400" dirty="0"/>
              <a:t>There are four organizations approved by the SBA to provide third-party certification. Contact them to find out about their certification process. They are:</a:t>
            </a:r>
          </a:p>
          <a:p>
            <a:pPr marL="638683" lvl="1" indent="-230188">
              <a:lnSpc>
                <a:spcPct val="120000"/>
              </a:lnSpc>
              <a:spcBef>
                <a:spcPts val="0"/>
              </a:spcBef>
              <a:spcAft>
                <a:spcPts val="600"/>
              </a:spcAft>
              <a:buFont typeface="Arial" panose="020B0604020202020204" pitchFamily="34" charset="0"/>
              <a:buChar char="•"/>
            </a:pPr>
            <a:r>
              <a:rPr lang="en-US" sz="1200" dirty="0"/>
              <a:t>El Paso Hispanic Chamber of Commerce</a:t>
            </a:r>
          </a:p>
          <a:p>
            <a:pPr marL="638683" lvl="1" indent="-230188">
              <a:lnSpc>
                <a:spcPct val="120000"/>
              </a:lnSpc>
              <a:spcBef>
                <a:spcPts val="0"/>
              </a:spcBef>
              <a:spcAft>
                <a:spcPts val="600"/>
              </a:spcAft>
              <a:buFont typeface="Arial" panose="020B0604020202020204" pitchFamily="34" charset="0"/>
              <a:buChar char="•"/>
            </a:pPr>
            <a:r>
              <a:rPr lang="en-US" sz="1200" dirty="0"/>
              <a:t>National Women Business Owners Corporation</a:t>
            </a:r>
          </a:p>
          <a:p>
            <a:pPr marL="638683" lvl="1" indent="-230188">
              <a:lnSpc>
                <a:spcPct val="120000"/>
              </a:lnSpc>
              <a:spcBef>
                <a:spcPts val="0"/>
              </a:spcBef>
              <a:spcAft>
                <a:spcPts val="600"/>
              </a:spcAft>
              <a:buFont typeface="Arial" panose="020B0604020202020204" pitchFamily="34" charset="0"/>
              <a:buChar char="•"/>
            </a:pPr>
            <a:r>
              <a:rPr lang="en-US" sz="1200" dirty="0"/>
              <a:t>US Women’s Chamber of Commerce</a:t>
            </a:r>
          </a:p>
          <a:p>
            <a:pPr marL="638683" lvl="1" indent="-230188">
              <a:lnSpc>
                <a:spcPct val="120000"/>
              </a:lnSpc>
              <a:spcBef>
                <a:spcPts val="0"/>
              </a:spcBef>
              <a:spcAft>
                <a:spcPts val="600"/>
              </a:spcAft>
              <a:buFont typeface="Arial" panose="020B0604020202020204" pitchFamily="34" charset="0"/>
              <a:buChar char="•"/>
            </a:pPr>
            <a:r>
              <a:rPr lang="en-US" sz="1200" dirty="0"/>
              <a:t>Women’s Business Enterprise National Council</a:t>
            </a:r>
          </a:p>
          <a:p>
            <a:pPr marL="346075" indent="-230188">
              <a:lnSpc>
                <a:spcPct val="120000"/>
              </a:lnSpc>
              <a:spcBef>
                <a:spcPts val="0"/>
              </a:spcBef>
              <a:spcAft>
                <a:spcPts val="600"/>
              </a:spcAft>
              <a:buFont typeface="Arial" panose="020B0604020202020204" pitchFamily="34" charset="0"/>
              <a:buChar char="•"/>
            </a:pPr>
            <a:r>
              <a:rPr lang="en-US" sz="1400" dirty="0"/>
              <a:t>You’ll need to provide proof of your third-party certification through certify.SBA.gov. </a:t>
            </a:r>
          </a:p>
          <a:p>
            <a:pPr marL="346075" indent="-230188">
              <a:lnSpc>
                <a:spcPct val="120000"/>
              </a:lnSpc>
              <a:spcBef>
                <a:spcPts val="0"/>
              </a:spcBef>
              <a:spcAft>
                <a:spcPts val="600"/>
              </a:spcAft>
              <a:buFont typeface="Arial" panose="020B0604020202020204" pitchFamily="34" charset="0"/>
              <a:buChar char="•"/>
            </a:pPr>
            <a:r>
              <a:rPr lang="en-US" sz="1400" dirty="0"/>
              <a:t>The SBA also accepts a current, valid 8(a) certification. You must provide your 8(a) certification and annual review letters through certify.SBA.gov.</a:t>
            </a:r>
          </a:p>
        </p:txBody>
      </p:sp>
    </p:spTree>
    <p:extLst>
      <p:ext uri="{BB962C8B-B14F-4D97-AF65-F5344CB8AC3E}">
        <p14:creationId xmlns:p14="http://schemas.microsoft.com/office/powerpoint/2010/main" val="3798721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62500" lnSpcReduction="20000"/>
          </a:bodyPr>
          <a:lstStyle/>
          <a:p>
            <a:pPr marL="0" indent="0">
              <a:lnSpc>
                <a:spcPct val="100000"/>
              </a:lnSpc>
              <a:spcBef>
                <a:spcPts val="0"/>
              </a:spcBef>
              <a:spcAft>
                <a:spcPts val="600"/>
              </a:spcAft>
              <a:buNone/>
            </a:pPr>
            <a:r>
              <a:rPr lang="en-US" sz="2900" dirty="0"/>
              <a:t>Woman Owned (WOSB) Program 13 CFR 127</a:t>
            </a:r>
          </a:p>
          <a:p>
            <a:pPr marL="346075" indent="-230188">
              <a:lnSpc>
                <a:spcPct val="120000"/>
              </a:lnSpc>
              <a:spcBef>
                <a:spcPts val="0"/>
              </a:spcBef>
              <a:spcAft>
                <a:spcPts val="600"/>
              </a:spcAft>
              <a:buFont typeface="Arial" panose="020B0604020202020204" pitchFamily="34" charset="0"/>
              <a:buChar char="•"/>
            </a:pPr>
            <a:r>
              <a:rPr lang="en-US" sz="2500" dirty="0"/>
              <a:t>At the time a concern submits an offer on a specific contract reserved for competition among EDWOSBs or WOSBs, it must be registered in the System for Award Management (SAM), represent that it qualifies as an EDWOSB or WOSB, and have provided the required documents to the WOSB Program Repository, or if the repository is unavailable, be prepared to submit the documents to the contracting officer at the time of offer and to the repository if selected as the apparent successful offeror.</a:t>
            </a:r>
          </a:p>
          <a:p>
            <a:pPr marL="346075" indent="-230188">
              <a:lnSpc>
                <a:spcPct val="120000"/>
              </a:lnSpc>
              <a:spcBef>
                <a:spcPts val="0"/>
              </a:spcBef>
              <a:spcAft>
                <a:spcPts val="600"/>
              </a:spcAft>
              <a:buFont typeface="Arial" panose="020B0604020202020204" pitchFamily="34" charset="0"/>
              <a:buChar char="•"/>
            </a:pPr>
            <a:r>
              <a:rPr lang="en-US" sz="2500" dirty="0"/>
              <a:t>How is a concern certified as an EDWOSB or WOSB?</a:t>
            </a:r>
          </a:p>
          <a:p>
            <a:pPr marL="638683" lvl="1" indent="-230188">
              <a:lnSpc>
                <a:spcPct val="120000"/>
              </a:lnSpc>
              <a:spcBef>
                <a:spcPts val="0"/>
              </a:spcBef>
              <a:spcAft>
                <a:spcPts val="600"/>
              </a:spcAft>
              <a:buFont typeface="Arial" panose="020B0604020202020204" pitchFamily="34" charset="0"/>
              <a:buChar char="•"/>
            </a:pPr>
            <a:r>
              <a:rPr lang="en-US" sz="2200" dirty="0"/>
              <a:t>Third-Party Certification - Prior to certification in SAM (or any successor system), the WOSB or EDWOSB that has been certified as a WOSB or EDWOSB by a certifying entity approved by SBA, including those certifiers from which SBA will accept certifications from the U.S. Department of Transportation's (DOT) Disadvantaged Business Enterprise (DBE) Program, or by SBA as an 8(a) BD Participant, must provide a copy of the third-party Certification to the WOSB Program Repository. </a:t>
            </a:r>
          </a:p>
          <a:p>
            <a:pPr marL="638683" lvl="1" indent="-230188">
              <a:lnSpc>
                <a:spcPct val="120000"/>
              </a:lnSpc>
              <a:spcBef>
                <a:spcPts val="0"/>
              </a:spcBef>
              <a:spcAft>
                <a:spcPts val="600"/>
              </a:spcAft>
              <a:buFont typeface="Arial" panose="020B0604020202020204" pitchFamily="34" charset="0"/>
              <a:buChar char="•"/>
            </a:pPr>
            <a:r>
              <a:rPr lang="en-US" sz="2200" dirty="0"/>
              <a:t>Non-Third Party Certification - A concern that has not been certified as a WOSB or EDWOSB by a third-party certifier approved by SBA or as a DBE or by SBA as an 8(a) BD Participant must also provide documents to the WOSB Program Repository. </a:t>
            </a:r>
          </a:p>
          <a:p>
            <a:pPr marL="346075" indent="-230188">
              <a:lnSpc>
                <a:spcPct val="120000"/>
              </a:lnSpc>
              <a:spcBef>
                <a:spcPts val="0"/>
              </a:spcBef>
              <a:spcAft>
                <a:spcPts val="600"/>
              </a:spcAft>
              <a:buFont typeface="Arial" panose="020B0604020202020204" pitchFamily="34" charset="0"/>
              <a:buChar char="•"/>
            </a:pPr>
            <a:r>
              <a:rPr lang="en-US" sz="2500" dirty="0"/>
              <a:t>For EDWOSBs - SBA Form 413, Personal Financial Statement.</a:t>
            </a:r>
          </a:p>
        </p:txBody>
      </p:sp>
    </p:spTree>
    <p:extLst>
      <p:ext uri="{BB962C8B-B14F-4D97-AF65-F5344CB8AC3E}">
        <p14:creationId xmlns:p14="http://schemas.microsoft.com/office/powerpoint/2010/main" val="309273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Introduction</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800" dirty="0"/>
              <a:t>Who we are - Alaska Native PTAC</a:t>
            </a:r>
          </a:p>
          <a:p>
            <a:pPr marL="346075" indent="-230188">
              <a:lnSpc>
                <a:spcPct val="120000"/>
              </a:lnSpc>
              <a:spcBef>
                <a:spcPts val="0"/>
              </a:spcBef>
              <a:spcAft>
                <a:spcPts val="600"/>
              </a:spcAft>
              <a:buFont typeface="Arial" panose="020B0604020202020204" pitchFamily="34" charset="0"/>
              <a:buChar char="•"/>
            </a:pPr>
            <a:r>
              <a:rPr lang="en-US" sz="1400" dirty="0"/>
              <a:t>The Alaska Native Procurement and Technical Assistance Center (PTAC) is a non-profit entity funded by a Federal Grant through the Defense Logistics Agency (DLA) and operated by the Potawatomi Business Development Corporation . </a:t>
            </a:r>
          </a:p>
          <a:p>
            <a:pPr marL="346075" indent="-230188">
              <a:lnSpc>
                <a:spcPct val="120000"/>
              </a:lnSpc>
              <a:spcBef>
                <a:spcPts val="0"/>
              </a:spcBef>
              <a:spcAft>
                <a:spcPts val="600"/>
              </a:spcAft>
              <a:buFont typeface="Arial" panose="020B0604020202020204" pitchFamily="34" charset="0"/>
              <a:buChar char="•"/>
            </a:pPr>
            <a:r>
              <a:rPr lang="en-US" sz="1400" dirty="0"/>
              <a:t>The United States recognizes a government-to-government relationship, as well as a unique legal and political relationship, with federally recognized tribes. This relationship is set forth in the Constitution of the United States, treaties, statutes, Executive Orders, administrative rules and regulations, and judicial decisions. Honoring these relationships and respecting the sovereignty of tribal nations is critical to advancing tribal self-determination and prosperity.</a:t>
            </a:r>
          </a:p>
          <a:p>
            <a:pPr marL="346075" indent="-230188">
              <a:lnSpc>
                <a:spcPct val="120000"/>
              </a:lnSpc>
              <a:spcBef>
                <a:spcPts val="0"/>
              </a:spcBef>
              <a:spcAft>
                <a:spcPts val="600"/>
              </a:spcAft>
              <a:buFont typeface="Arial" panose="020B0604020202020204" pitchFamily="34" charset="0"/>
              <a:buChar char="•"/>
            </a:pPr>
            <a:r>
              <a:rPr lang="en-US" sz="1400" dirty="0"/>
              <a:t>Measures such as the Indian Reorganization Act, the Buy Indian Act, the Alaskan Native Settlement Claims Act, and the Tribal Employment Act Ordinance can impact contracting with the United States federal government as well as tribal governments.</a:t>
            </a:r>
          </a:p>
          <a:p>
            <a:pPr marL="346075" indent="-230188">
              <a:lnSpc>
                <a:spcPct val="120000"/>
              </a:lnSpc>
              <a:spcBef>
                <a:spcPts val="0"/>
              </a:spcBef>
              <a:spcAft>
                <a:spcPts val="600"/>
              </a:spcAft>
              <a:buFont typeface="Arial" panose="020B0604020202020204" pitchFamily="34" charset="0"/>
              <a:buChar char="•"/>
            </a:pPr>
            <a:r>
              <a:rPr lang="en-US" sz="1400" dirty="0"/>
              <a:t>The Alaska NPTAC strives to provide outreach, counseling and guidance to Alaska Native owned, Tribally owned and Native American (individual) owned ed businesses or Alaska Native Corporation owned businesses located or headquartered in the state of Alaska.</a:t>
            </a:r>
          </a:p>
          <a:p>
            <a:pPr marL="346075" indent="-230188">
              <a:lnSpc>
                <a:spcPct val="120000"/>
              </a:lnSpc>
              <a:spcBef>
                <a:spcPts val="0"/>
              </a:spcBef>
              <a:spcAft>
                <a:spcPts val="600"/>
              </a:spcAft>
              <a:buFont typeface="Arial" panose="020B0604020202020204" pitchFamily="34" charset="0"/>
              <a:buChar char="•"/>
            </a:pPr>
            <a:r>
              <a:rPr lang="en-US" sz="1400" dirty="0"/>
              <a:t>Native PTAC provides professional, specialized assistance to businesses owned by Native Americans individuals, Tribes and Alaska Native Corporations that are based in the State of Alaska. Our services enable businesses to identify contracting opportunities with the federal, state and local governments, as well as with prime contractors who work with government agencies.</a:t>
            </a:r>
            <a:endParaRPr lang="en-US" sz="1300" dirty="0"/>
          </a:p>
        </p:txBody>
      </p:sp>
    </p:spTree>
    <p:extLst>
      <p:ext uri="{BB962C8B-B14F-4D97-AF65-F5344CB8AC3E}">
        <p14:creationId xmlns:p14="http://schemas.microsoft.com/office/powerpoint/2010/main" val="453882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85000" lnSpcReduction="20000"/>
          </a:bodyPr>
          <a:lstStyle/>
          <a:p>
            <a:pPr marL="0" indent="0">
              <a:lnSpc>
                <a:spcPct val="100000"/>
              </a:lnSpc>
              <a:spcBef>
                <a:spcPts val="0"/>
              </a:spcBef>
              <a:spcAft>
                <a:spcPts val="600"/>
              </a:spcAft>
              <a:buNone/>
            </a:pPr>
            <a:r>
              <a:rPr lang="en-US" dirty="0"/>
              <a:t>Woman Owned (WOSB) Program 13 CFR 127</a:t>
            </a:r>
          </a:p>
          <a:p>
            <a:pPr marL="346075" indent="-230188">
              <a:lnSpc>
                <a:spcPct val="120000"/>
              </a:lnSpc>
              <a:spcBef>
                <a:spcPts val="0"/>
              </a:spcBef>
              <a:spcAft>
                <a:spcPts val="600"/>
              </a:spcAft>
              <a:buFont typeface="Arial" panose="020B0604020202020204" pitchFamily="34" charset="0"/>
              <a:buChar char="•"/>
            </a:pPr>
            <a:r>
              <a:rPr lang="en-US" sz="1600" dirty="0"/>
              <a:t>A contracting officer shall set aside any acquisition with an anticipated dollar value exceeding the Micro-purchase Threshold but not exceeding the Simplified Acquisition Threshold for small business concerns when there is a reasonable expectation that offers will be obtained from at least two small business concerns that are competitive in terms of quality and delivery and award will be made at fair market prices. This requirement does not preclude a contracting officer from making an award to a small business under the 8(a) BD, HUBZone, SDVO SBC or WOSB Programs.</a:t>
            </a:r>
          </a:p>
          <a:p>
            <a:pPr marL="346075" indent="-230188">
              <a:lnSpc>
                <a:spcPct val="120000"/>
              </a:lnSpc>
              <a:spcBef>
                <a:spcPts val="0"/>
              </a:spcBef>
              <a:spcAft>
                <a:spcPts val="600"/>
              </a:spcAft>
              <a:buFont typeface="Arial" panose="020B0604020202020204" pitchFamily="34" charset="0"/>
              <a:buChar char="•"/>
            </a:pPr>
            <a:r>
              <a:rPr lang="en-US" sz="1600" dirty="0"/>
              <a:t>A contracting officer shall set aside any acquisition with an anticipated dollar value exceeding the Simplified Acquisition Threshold for small business concerns when there is a reasonable expectation that offers will be obtained from at least two small business concerns that are competitive in terms of quality and delivery and award will be made at fair market prices. </a:t>
            </a:r>
          </a:p>
          <a:p>
            <a:pPr marL="346075" indent="-230188">
              <a:lnSpc>
                <a:spcPct val="120000"/>
              </a:lnSpc>
              <a:spcBef>
                <a:spcPts val="0"/>
              </a:spcBef>
              <a:spcAft>
                <a:spcPts val="600"/>
              </a:spcAft>
              <a:buFont typeface="Arial" panose="020B0604020202020204" pitchFamily="34" charset="0"/>
              <a:buChar char="•"/>
            </a:pPr>
            <a:r>
              <a:rPr lang="en-US" sz="1600" dirty="0"/>
              <a:t>However, after conducting market research, the contracting officer shall first consider a set-aside or sole source award (if the sole source award is permitted by statute or regulation) under the 8(a) BD, HUBZone, SDVO SBC or WOSB programs before setting aside the requirement as a small business set-aside. There is no order of precedence among the 8(a) BD, HUBZone, SDVO SBC or WOSB programs.</a:t>
            </a:r>
          </a:p>
          <a:p>
            <a:pPr marL="346075" indent="-230188">
              <a:lnSpc>
                <a:spcPct val="120000"/>
              </a:lnSpc>
              <a:spcBef>
                <a:spcPts val="0"/>
              </a:spcBef>
              <a:spcAft>
                <a:spcPts val="600"/>
              </a:spcAft>
              <a:buFont typeface="Arial" panose="020B0604020202020204" pitchFamily="34" charset="0"/>
              <a:buChar char="•"/>
            </a:pPr>
            <a:r>
              <a:rPr lang="en-US" sz="1600" dirty="0"/>
              <a:t>A contracting officer may restrict competition or make a sole source award under the WOSB / EDWOSB Program only in those industries in which SBA has determined that WOSBs are underrepresented or substantially underrepresented in Federal procurement, regardless of the place of performance [13 CFR 127.501].</a:t>
            </a:r>
          </a:p>
        </p:txBody>
      </p:sp>
    </p:spTree>
    <p:extLst>
      <p:ext uri="{BB962C8B-B14F-4D97-AF65-F5344CB8AC3E}">
        <p14:creationId xmlns:p14="http://schemas.microsoft.com/office/powerpoint/2010/main" val="3129444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0" indent="0">
              <a:lnSpc>
                <a:spcPct val="100000"/>
              </a:lnSpc>
              <a:spcBef>
                <a:spcPts val="0"/>
              </a:spcBef>
              <a:spcAft>
                <a:spcPts val="600"/>
              </a:spcAft>
              <a:buNone/>
            </a:pPr>
            <a:r>
              <a:rPr lang="en-US" dirty="0"/>
              <a:t>Woman Owned (WOSB) Program 13 CFR 127</a:t>
            </a:r>
          </a:p>
          <a:p>
            <a:pPr marL="346075" indent="-230188">
              <a:lnSpc>
                <a:spcPct val="120000"/>
              </a:lnSpc>
              <a:spcBef>
                <a:spcPts val="0"/>
              </a:spcBef>
              <a:spcAft>
                <a:spcPts val="600"/>
              </a:spcAft>
              <a:buFont typeface="Arial" panose="020B0604020202020204" pitchFamily="34" charset="0"/>
              <a:buChar char="•"/>
            </a:pPr>
            <a:r>
              <a:rPr lang="en-US" sz="1600" dirty="0"/>
              <a:t>For requirements in industries designated by SBA as substantially underrepresented, a contracting officer may restrict competition to WOSBs if the contracting officer has a reasonable expectation based on market research that:</a:t>
            </a:r>
          </a:p>
          <a:p>
            <a:pPr marL="638683" lvl="1" indent="-230188">
              <a:lnSpc>
                <a:spcPct val="120000"/>
              </a:lnSpc>
              <a:spcBef>
                <a:spcPts val="0"/>
              </a:spcBef>
              <a:spcAft>
                <a:spcPts val="600"/>
              </a:spcAft>
              <a:buFont typeface="Arial" panose="020B0604020202020204" pitchFamily="34" charset="0"/>
              <a:buChar char="•"/>
            </a:pPr>
            <a:r>
              <a:rPr lang="en-US" sz="1400" dirty="0"/>
              <a:t>Two or more WOSBs will submit offers (this includes EDWOSBs, which are also WOSBs); and</a:t>
            </a:r>
          </a:p>
          <a:p>
            <a:pPr marL="638683" lvl="1" indent="-230188">
              <a:lnSpc>
                <a:spcPct val="120000"/>
              </a:lnSpc>
              <a:spcBef>
                <a:spcPts val="0"/>
              </a:spcBef>
              <a:spcAft>
                <a:spcPts val="600"/>
              </a:spcAft>
              <a:buFont typeface="Arial" panose="020B0604020202020204" pitchFamily="34" charset="0"/>
              <a:buChar char="•"/>
            </a:pPr>
            <a:r>
              <a:rPr lang="en-US" sz="1400" dirty="0"/>
              <a:t>Contract award may be made at a fair and reasonable price.</a:t>
            </a:r>
          </a:p>
          <a:p>
            <a:pPr marL="346075" indent="-230188">
              <a:lnSpc>
                <a:spcPct val="120000"/>
              </a:lnSpc>
              <a:spcBef>
                <a:spcPts val="0"/>
              </a:spcBef>
              <a:spcAft>
                <a:spcPts val="600"/>
              </a:spcAft>
              <a:buFont typeface="Arial" panose="020B0604020202020204" pitchFamily="34" charset="0"/>
              <a:buChar char="•"/>
            </a:pPr>
            <a:r>
              <a:rPr lang="en-US" sz="1600" dirty="0"/>
              <a:t>For requirements in industries designated by SBA as substantially underrepresented, a contracting officer may issue a sole source award to a WOSB when the contacting officer determines that:</a:t>
            </a:r>
          </a:p>
          <a:p>
            <a:pPr marL="638683" lvl="1" indent="-230188">
              <a:lnSpc>
                <a:spcPct val="120000"/>
              </a:lnSpc>
              <a:spcBef>
                <a:spcPts val="0"/>
              </a:spcBef>
              <a:spcAft>
                <a:spcPts val="600"/>
              </a:spcAft>
              <a:buFont typeface="Arial" panose="020B0604020202020204" pitchFamily="34" charset="0"/>
              <a:buChar char="•"/>
            </a:pPr>
            <a:r>
              <a:rPr lang="en-US" sz="1400" dirty="0"/>
              <a:t>The WOSB is a responsible contractor with respect to performance of the requirement and the contracting officer does not have a reasonable expectation that 2 or more WOSBs will submit offers;</a:t>
            </a:r>
          </a:p>
          <a:p>
            <a:pPr marL="638683" lvl="1" indent="-230188">
              <a:lnSpc>
                <a:spcPct val="120000"/>
              </a:lnSpc>
              <a:spcBef>
                <a:spcPts val="0"/>
              </a:spcBef>
              <a:spcAft>
                <a:spcPts val="600"/>
              </a:spcAft>
              <a:buFont typeface="Arial" panose="020B0604020202020204" pitchFamily="34" charset="0"/>
              <a:buChar char="•"/>
            </a:pPr>
            <a:r>
              <a:rPr lang="en-US" sz="1400" dirty="0"/>
              <a:t>The anticipated award price of the contract (including options) will not exceed $6,500,000 in the case of a contract assigned a NAICS code for manufacturing, or $4,000,000 in the case of any other contract opportunity; and</a:t>
            </a:r>
          </a:p>
          <a:p>
            <a:pPr marL="638683" lvl="1" indent="-230188">
              <a:lnSpc>
                <a:spcPct val="120000"/>
              </a:lnSpc>
              <a:spcBef>
                <a:spcPts val="0"/>
              </a:spcBef>
              <a:spcAft>
                <a:spcPts val="600"/>
              </a:spcAft>
              <a:buFont typeface="Arial" panose="020B0604020202020204" pitchFamily="34" charset="0"/>
              <a:buChar char="•"/>
            </a:pPr>
            <a:r>
              <a:rPr lang="en-US" sz="1400" dirty="0"/>
              <a:t>In the estimation of the contracting officer, the award can be made at a fair and reasonable price.</a:t>
            </a:r>
          </a:p>
        </p:txBody>
      </p:sp>
    </p:spTree>
    <p:extLst>
      <p:ext uri="{BB962C8B-B14F-4D97-AF65-F5344CB8AC3E}">
        <p14:creationId xmlns:p14="http://schemas.microsoft.com/office/powerpoint/2010/main" val="76456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lnSpcReduction="10000"/>
          </a:bodyPr>
          <a:lstStyle/>
          <a:p>
            <a:pPr marL="0" indent="0">
              <a:lnSpc>
                <a:spcPct val="100000"/>
              </a:lnSpc>
              <a:spcBef>
                <a:spcPts val="0"/>
              </a:spcBef>
              <a:spcAft>
                <a:spcPts val="600"/>
              </a:spcAft>
              <a:buNone/>
            </a:pPr>
            <a:r>
              <a:rPr lang="en-US" sz="1800" dirty="0"/>
              <a:t>Woman Owned (WOSB) Program 13 CFR 127</a:t>
            </a:r>
          </a:p>
          <a:p>
            <a:pPr marL="346075" indent="-230188">
              <a:lnSpc>
                <a:spcPct val="120000"/>
              </a:lnSpc>
              <a:spcBef>
                <a:spcPts val="0"/>
              </a:spcBef>
              <a:spcAft>
                <a:spcPts val="600"/>
              </a:spcAft>
              <a:buFont typeface="Arial" panose="020B0604020202020204" pitchFamily="34" charset="0"/>
              <a:buChar char="•"/>
            </a:pPr>
            <a:r>
              <a:rPr lang="en-US" sz="1600" dirty="0"/>
              <a:t>For requirements in industries designated by SBA as underrepresented, a contracting officer may restrict competition to EDWOSBs if the contracting officer has a reasonable expectation based on market research that:</a:t>
            </a:r>
          </a:p>
          <a:p>
            <a:pPr marL="638683" lvl="1" indent="-230188">
              <a:lnSpc>
                <a:spcPct val="120000"/>
              </a:lnSpc>
              <a:spcBef>
                <a:spcPts val="0"/>
              </a:spcBef>
              <a:spcAft>
                <a:spcPts val="600"/>
              </a:spcAft>
              <a:buFont typeface="Arial" panose="020B0604020202020204" pitchFamily="34" charset="0"/>
              <a:buChar char="•"/>
            </a:pPr>
            <a:r>
              <a:rPr lang="en-US" sz="1400" dirty="0"/>
              <a:t>Two or more EDWOSBs will submit offers for the contract; and</a:t>
            </a:r>
          </a:p>
          <a:p>
            <a:pPr marL="638683" lvl="1" indent="-230188">
              <a:lnSpc>
                <a:spcPct val="120000"/>
              </a:lnSpc>
              <a:spcBef>
                <a:spcPts val="0"/>
              </a:spcBef>
              <a:spcAft>
                <a:spcPts val="600"/>
              </a:spcAft>
              <a:buFont typeface="Arial" panose="020B0604020202020204" pitchFamily="34" charset="0"/>
              <a:buChar char="•"/>
            </a:pPr>
            <a:r>
              <a:rPr lang="en-US" sz="1400" dirty="0"/>
              <a:t>Contract award may be made at a fair and reasonable price.</a:t>
            </a:r>
          </a:p>
          <a:p>
            <a:pPr marL="346075" indent="-230188">
              <a:lnSpc>
                <a:spcPct val="120000"/>
              </a:lnSpc>
              <a:spcBef>
                <a:spcPts val="0"/>
              </a:spcBef>
              <a:spcAft>
                <a:spcPts val="600"/>
              </a:spcAft>
              <a:buFont typeface="Arial" panose="020B0604020202020204" pitchFamily="34" charset="0"/>
              <a:buChar char="•"/>
            </a:pPr>
            <a:r>
              <a:rPr lang="en-US" sz="1600" dirty="0"/>
              <a:t>For requirements in industries designated by SBA as underrepresented, a contracting officer may issue a sole source award to an EDWOSB when the contacting officer determines that:</a:t>
            </a:r>
          </a:p>
          <a:p>
            <a:pPr marL="638683" lvl="1" indent="-230188">
              <a:lnSpc>
                <a:spcPct val="120000"/>
              </a:lnSpc>
              <a:spcBef>
                <a:spcPts val="0"/>
              </a:spcBef>
              <a:spcAft>
                <a:spcPts val="600"/>
              </a:spcAft>
              <a:buFont typeface="Arial" panose="020B0604020202020204" pitchFamily="34" charset="0"/>
              <a:buChar char="•"/>
            </a:pPr>
            <a:r>
              <a:rPr lang="en-US" sz="1400" dirty="0"/>
              <a:t>The EDWOSB is a responsible contractor with respect to performance of the requirement and the contracting officer does not have a reasonable expectation that 2 or more EDWOSBs will submit offers;</a:t>
            </a:r>
          </a:p>
          <a:p>
            <a:pPr marL="638683" lvl="1" indent="-230188">
              <a:lnSpc>
                <a:spcPct val="120000"/>
              </a:lnSpc>
              <a:spcBef>
                <a:spcPts val="0"/>
              </a:spcBef>
              <a:spcAft>
                <a:spcPts val="600"/>
              </a:spcAft>
              <a:buFont typeface="Arial" panose="020B0604020202020204" pitchFamily="34" charset="0"/>
              <a:buChar char="•"/>
            </a:pPr>
            <a:r>
              <a:rPr lang="en-US" sz="1400" dirty="0"/>
              <a:t>The anticipated award price of the contract (including options) will not exceed $6,500,000 in the case of a contract assigned a North American Industry Classification System (NAICS) code for manufacturing, or $4,000,000 in the case of any other contract opportunity; and</a:t>
            </a:r>
          </a:p>
          <a:p>
            <a:pPr marL="638683" lvl="1" indent="-230188">
              <a:lnSpc>
                <a:spcPct val="120000"/>
              </a:lnSpc>
              <a:spcBef>
                <a:spcPts val="0"/>
              </a:spcBef>
              <a:spcAft>
                <a:spcPts val="600"/>
              </a:spcAft>
              <a:buFont typeface="Arial" panose="020B0604020202020204" pitchFamily="34" charset="0"/>
              <a:buChar char="•"/>
            </a:pPr>
            <a:r>
              <a:rPr lang="en-US" sz="1400" dirty="0"/>
              <a:t>In the estimation of the contracting officer, the award can be made at a fair and reasonable price.</a:t>
            </a:r>
          </a:p>
        </p:txBody>
      </p:sp>
    </p:spTree>
    <p:extLst>
      <p:ext uri="{BB962C8B-B14F-4D97-AF65-F5344CB8AC3E}">
        <p14:creationId xmlns:p14="http://schemas.microsoft.com/office/powerpoint/2010/main" val="2528795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0" indent="0">
              <a:buNone/>
            </a:pPr>
            <a:r>
              <a:rPr lang="en-US" sz="2400" dirty="0"/>
              <a:t>Service-Disabled Veteran-Owned (SDVOSB) Program 13 CFR 125</a:t>
            </a:r>
          </a:p>
          <a:p>
            <a:pPr marL="346075" indent="-230188">
              <a:lnSpc>
                <a:spcPct val="120000"/>
              </a:lnSpc>
              <a:spcBef>
                <a:spcPts val="0"/>
              </a:spcBef>
              <a:spcAft>
                <a:spcPts val="600"/>
              </a:spcAft>
              <a:buFont typeface="Arial" panose="020B0604020202020204" pitchFamily="34" charset="0"/>
              <a:buChar char="•"/>
            </a:pPr>
            <a:r>
              <a:rPr lang="en-US" sz="1900" dirty="0"/>
              <a:t>No formal application process</a:t>
            </a:r>
          </a:p>
          <a:p>
            <a:pPr marL="346075" indent="-230188">
              <a:lnSpc>
                <a:spcPct val="120000"/>
              </a:lnSpc>
              <a:spcBef>
                <a:spcPts val="0"/>
              </a:spcBef>
              <a:spcAft>
                <a:spcPts val="600"/>
              </a:spcAft>
              <a:buFont typeface="Arial" panose="020B0604020202020204" pitchFamily="34" charset="0"/>
              <a:buChar char="•"/>
            </a:pPr>
            <a:r>
              <a:rPr lang="en-US" sz="1900" dirty="0"/>
              <a:t>Open to all U.S. small businesses who qualify and are in good standing</a:t>
            </a:r>
          </a:p>
          <a:p>
            <a:pPr marL="346075" indent="-230188">
              <a:lnSpc>
                <a:spcPct val="120000"/>
              </a:lnSpc>
              <a:spcBef>
                <a:spcPts val="0"/>
              </a:spcBef>
              <a:spcAft>
                <a:spcPts val="600"/>
              </a:spcAft>
              <a:buFont typeface="Arial" panose="020B0604020202020204" pitchFamily="34" charset="0"/>
              <a:buChar char="•"/>
            </a:pPr>
            <a:r>
              <a:rPr lang="en-US" sz="1900" dirty="0"/>
              <a:t>A concern must be at least 51% unconditionally and directly owned, managed and controlled by one or more service-disabled veterans. </a:t>
            </a:r>
          </a:p>
          <a:p>
            <a:pPr marL="346075" indent="-230188">
              <a:lnSpc>
                <a:spcPct val="120000"/>
              </a:lnSpc>
              <a:spcBef>
                <a:spcPts val="0"/>
              </a:spcBef>
              <a:spcAft>
                <a:spcPts val="600"/>
              </a:spcAft>
              <a:buFont typeface="Arial" panose="020B0604020202020204" pitchFamily="34" charset="0"/>
              <a:buChar char="•"/>
            </a:pPr>
            <a:r>
              <a:rPr lang="en-US" sz="1900" dirty="0"/>
              <a:t>Joint Ventures are allowable</a:t>
            </a:r>
          </a:p>
          <a:p>
            <a:pPr marL="346075" indent="-230188">
              <a:lnSpc>
                <a:spcPct val="120000"/>
              </a:lnSpc>
              <a:spcBef>
                <a:spcPts val="0"/>
              </a:spcBef>
              <a:spcAft>
                <a:spcPts val="600"/>
              </a:spcAft>
              <a:buFont typeface="Arial" panose="020B0604020202020204" pitchFamily="34" charset="0"/>
              <a:buChar char="•"/>
            </a:pPr>
            <a:r>
              <a:rPr lang="en-US" sz="1900" dirty="0"/>
              <a:t>SBA All Small Mentor-Protégé Program</a:t>
            </a:r>
          </a:p>
          <a:p>
            <a:pPr marL="346075" indent="-230188">
              <a:lnSpc>
                <a:spcPct val="120000"/>
              </a:lnSpc>
              <a:spcBef>
                <a:spcPts val="0"/>
              </a:spcBef>
              <a:spcAft>
                <a:spcPts val="600"/>
              </a:spcAft>
              <a:buFont typeface="Arial" panose="020B0604020202020204" pitchFamily="34" charset="0"/>
              <a:buChar char="•"/>
            </a:pPr>
            <a:r>
              <a:rPr lang="en-US" sz="1900" dirty="0"/>
              <a:t>The firm must be considered small for the NAICS Code assigned to a contract opportunity</a:t>
            </a:r>
          </a:p>
          <a:p>
            <a:pPr marL="638683" lvl="1" indent="-230188">
              <a:lnSpc>
                <a:spcPct val="120000"/>
              </a:lnSpc>
              <a:spcBef>
                <a:spcPts val="0"/>
              </a:spcBef>
              <a:spcAft>
                <a:spcPts val="600"/>
              </a:spcAft>
              <a:buFont typeface="Arial" panose="020B0604020202020204" pitchFamily="34" charset="0"/>
              <a:buChar char="•"/>
            </a:pPr>
            <a:r>
              <a:rPr lang="en-US" sz="1700" dirty="0"/>
              <a:t>The firm self certifies at the time of bid and award that it is a small business</a:t>
            </a:r>
          </a:p>
        </p:txBody>
      </p:sp>
    </p:spTree>
    <p:extLst>
      <p:ext uri="{BB962C8B-B14F-4D97-AF65-F5344CB8AC3E}">
        <p14:creationId xmlns:p14="http://schemas.microsoft.com/office/powerpoint/2010/main" val="50321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lnSpcReduction="10000"/>
          </a:bodyPr>
          <a:lstStyle/>
          <a:p>
            <a:pPr marL="0" indent="0">
              <a:lnSpc>
                <a:spcPct val="120000"/>
              </a:lnSpc>
              <a:spcBef>
                <a:spcPts val="0"/>
              </a:spcBef>
              <a:spcAft>
                <a:spcPts val="600"/>
              </a:spcAft>
              <a:buNone/>
            </a:pPr>
            <a:r>
              <a:rPr lang="en-US" sz="2400" dirty="0"/>
              <a:t>Service-Disabled Veteran-Owned (SDVOSB) Program 13 CFR 125</a:t>
            </a:r>
          </a:p>
          <a:p>
            <a:pPr marL="346075" lvl="2" indent="-230188">
              <a:lnSpc>
                <a:spcPct val="120000"/>
              </a:lnSpc>
              <a:spcBef>
                <a:spcPts val="0"/>
              </a:spcBef>
              <a:spcAft>
                <a:spcPts val="600"/>
              </a:spcAft>
              <a:buSzPct val="100000"/>
              <a:buFont typeface="Arial" panose="020B0604020202020204" pitchFamily="34" charset="0"/>
              <a:buChar char="•"/>
            </a:pPr>
            <a:r>
              <a:rPr lang="en-US" sz="1900" dirty="0"/>
              <a:t>A SDVOSB is a small business - </a:t>
            </a:r>
          </a:p>
          <a:p>
            <a:pPr marL="711835" lvl="4" indent="-230188">
              <a:lnSpc>
                <a:spcPct val="120000"/>
              </a:lnSpc>
              <a:spcBef>
                <a:spcPts val="0"/>
              </a:spcBef>
              <a:spcAft>
                <a:spcPts val="600"/>
              </a:spcAft>
              <a:buSzPct val="100000"/>
              <a:buFont typeface="Arial" panose="020B0604020202020204" pitchFamily="34" charset="0"/>
              <a:buChar char="•"/>
            </a:pPr>
            <a:r>
              <a:rPr lang="en-US" sz="1700" dirty="0"/>
              <a:t>Not less than 51% owned by one or more service-disabled veterans or in the case of any publicly owned business, not less than 51% of the stock is owned by one or more service-disabled veterans; and</a:t>
            </a:r>
          </a:p>
          <a:p>
            <a:pPr marL="711835" lvl="4" indent="-230188">
              <a:lnSpc>
                <a:spcPct val="120000"/>
              </a:lnSpc>
              <a:spcBef>
                <a:spcPts val="0"/>
              </a:spcBef>
              <a:spcAft>
                <a:spcPts val="600"/>
              </a:spcAft>
              <a:buSzPct val="100000"/>
              <a:buFont typeface="Arial" panose="020B0604020202020204" pitchFamily="34" charset="0"/>
              <a:buChar char="•"/>
            </a:pPr>
            <a:r>
              <a:rPr lang="en-US" sz="1700" dirty="0"/>
              <a:t>The management and daily business operations of which are controlled by one or more service-disabled veterans or, in the case of a veteran with permanent and severe disability, the spouse or permanent caregiver of such veteran;</a:t>
            </a:r>
          </a:p>
          <a:p>
            <a:pPr marL="346075" lvl="2" indent="-230188">
              <a:lnSpc>
                <a:spcPct val="120000"/>
              </a:lnSpc>
              <a:spcBef>
                <a:spcPts val="0"/>
              </a:spcBef>
              <a:spcAft>
                <a:spcPts val="600"/>
              </a:spcAft>
              <a:buSzPct val="100000"/>
              <a:buFont typeface="Arial" panose="020B0604020202020204" pitchFamily="34" charset="0"/>
              <a:buChar char="•"/>
            </a:pPr>
            <a:r>
              <a:rPr lang="en-US" sz="1900" dirty="0"/>
              <a:t>A SDVOSB is a small business - </a:t>
            </a:r>
          </a:p>
          <a:p>
            <a:pPr marL="711835" lvl="4" indent="-230188">
              <a:lnSpc>
                <a:spcPct val="120000"/>
              </a:lnSpc>
              <a:spcBef>
                <a:spcPts val="0"/>
              </a:spcBef>
              <a:spcAft>
                <a:spcPts val="600"/>
              </a:spcAft>
              <a:buSzPct val="100000"/>
              <a:buFont typeface="Arial" panose="020B0604020202020204" pitchFamily="34" charset="0"/>
              <a:buChar char="•"/>
            </a:pPr>
            <a:r>
              <a:rPr lang="en-US" sz="1600" dirty="0"/>
              <a:t>Not less than 51% owned by one or more service-disabled veterans with a disability that is rated by the Secretary of Veterans Affairs as a permanent and total disability who are unable to manage the daily business operations of such concern; or</a:t>
            </a:r>
          </a:p>
          <a:p>
            <a:pPr marL="711835" lvl="4" indent="-230188">
              <a:lnSpc>
                <a:spcPct val="120000"/>
              </a:lnSpc>
              <a:spcBef>
                <a:spcPts val="0"/>
              </a:spcBef>
              <a:spcAft>
                <a:spcPts val="600"/>
              </a:spcAft>
              <a:buSzPct val="100000"/>
              <a:buFont typeface="Arial" panose="020B0604020202020204" pitchFamily="34" charset="0"/>
              <a:buChar char="•"/>
            </a:pPr>
            <a:r>
              <a:rPr lang="en-US" sz="1600" dirty="0"/>
              <a:t>In the case of a publicly owned business, not less than 51% of the stock is owned by one or more such veterans.</a:t>
            </a:r>
          </a:p>
        </p:txBody>
      </p:sp>
    </p:spTree>
    <p:extLst>
      <p:ext uri="{BB962C8B-B14F-4D97-AF65-F5344CB8AC3E}">
        <p14:creationId xmlns:p14="http://schemas.microsoft.com/office/powerpoint/2010/main" val="3225011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a:bodyPr>
          <a:lstStyle/>
          <a:p>
            <a:pPr marL="0" indent="0">
              <a:lnSpc>
                <a:spcPct val="100000"/>
              </a:lnSpc>
              <a:spcBef>
                <a:spcPts val="0"/>
              </a:spcBef>
              <a:spcAft>
                <a:spcPts val="600"/>
              </a:spcAft>
              <a:buNone/>
            </a:pPr>
            <a:r>
              <a:rPr lang="en-US" dirty="0"/>
              <a:t>Service-Disabled Veteran-Owned (SDVOSB) Program 13 CFR 125</a:t>
            </a:r>
          </a:p>
          <a:p>
            <a:pPr marL="346075" indent="-230188">
              <a:lnSpc>
                <a:spcPct val="120000"/>
              </a:lnSpc>
              <a:spcBef>
                <a:spcPts val="0"/>
              </a:spcBef>
              <a:spcAft>
                <a:spcPts val="600"/>
              </a:spcAft>
              <a:buFont typeface="Arial" panose="020B0604020202020204" pitchFamily="34" charset="0"/>
              <a:buChar char="•"/>
            </a:pPr>
            <a:r>
              <a:rPr lang="en-US" sz="1600" dirty="0"/>
              <a:t>A contracting officer shall set aside any acquisition with an anticipated dollar value exceeding the Micro-purchase Threshold but not exceeding the Simplified Acquisition Threshold for small business concerns when there is a reasonable expectation that offers will be obtained from at least two small business concerns that are competitive in terms of quality and delivery and award will be made at fair market prices. This requirement does not preclude a contracting officer from making an award to a small business under the 8(a) BD, HUBZone, SDVO SBC or WOSB Programs.</a:t>
            </a:r>
          </a:p>
          <a:p>
            <a:pPr marL="346075" indent="-230188">
              <a:lnSpc>
                <a:spcPct val="120000"/>
              </a:lnSpc>
              <a:spcBef>
                <a:spcPts val="0"/>
              </a:spcBef>
              <a:spcAft>
                <a:spcPts val="600"/>
              </a:spcAft>
              <a:buFont typeface="Arial" panose="020B0604020202020204" pitchFamily="34" charset="0"/>
              <a:buChar char="•"/>
            </a:pPr>
            <a:r>
              <a:rPr lang="en-US" sz="1600" dirty="0"/>
              <a:t>A contracting officer shall set aside any acquisition with an anticipated dollar value exceeding the Simplified Acquisition Threshold for small business concerns when there is a reasonable expectation that offers will be obtained from at least two small business concerns that are competitive in terms of quality and delivery and award will be made at fair market prices. </a:t>
            </a:r>
          </a:p>
          <a:p>
            <a:pPr marL="346075" indent="-230188">
              <a:lnSpc>
                <a:spcPct val="120000"/>
              </a:lnSpc>
              <a:spcBef>
                <a:spcPts val="0"/>
              </a:spcBef>
              <a:spcAft>
                <a:spcPts val="600"/>
              </a:spcAft>
              <a:buFont typeface="Arial" panose="020B0604020202020204" pitchFamily="34" charset="0"/>
              <a:buChar char="•"/>
            </a:pPr>
            <a:r>
              <a:rPr lang="en-US" sz="1600" dirty="0"/>
              <a:t>However, after conducting market research, the contracting officer shall first consider a set-aside or sole source award (if the sole source award is permitted by statute or regulation) under the 8(a) BD, HUBZone, SDVO SBC or WOSB programs before setting aside the requirement as a small business set-aside. There is no order of precedence among the 8(a) BD, HUBZone, SDVO SBC or WOSB programs.</a:t>
            </a:r>
          </a:p>
        </p:txBody>
      </p:sp>
    </p:spTree>
    <p:extLst>
      <p:ext uri="{BB962C8B-B14F-4D97-AF65-F5344CB8AC3E}">
        <p14:creationId xmlns:p14="http://schemas.microsoft.com/office/powerpoint/2010/main" val="626891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SBA Small Business Contracting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lnSpcReduction="10000"/>
          </a:bodyPr>
          <a:lstStyle/>
          <a:p>
            <a:pPr marL="0" indent="0">
              <a:lnSpc>
                <a:spcPct val="100000"/>
              </a:lnSpc>
              <a:spcBef>
                <a:spcPts val="0"/>
              </a:spcBef>
              <a:spcAft>
                <a:spcPts val="600"/>
              </a:spcAft>
              <a:buNone/>
            </a:pPr>
            <a:r>
              <a:rPr lang="en-US" dirty="0"/>
              <a:t>Service-Disabled Veteran-Owned (SDVOSB) Program 13 CFR 125</a:t>
            </a:r>
          </a:p>
          <a:p>
            <a:pPr marL="346075" indent="-230188">
              <a:lnSpc>
                <a:spcPct val="120000"/>
              </a:lnSpc>
              <a:spcBef>
                <a:spcPts val="0"/>
              </a:spcBef>
              <a:spcAft>
                <a:spcPts val="600"/>
              </a:spcAft>
              <a:buFont typeface="Arial" panose="020B0604020202020204" pitchFamily="34" charset="0"/>
              <a:buChar char="•"/>
            </a:pPr>
            <a:r>
              <a:rPr lang="en-US" sz="1800" dirty="0"/>
              <a:t>If a contracting office decides to set-aside a requirement for competition restricted to SDVO SBCs, they must:</a:t>
            </a:r>
          </a:p>
          <a:p>
            <a:pPr marL="638683" lvl="1" indent="-230188">
              <a:lnSpc>
                <a:spcPct val="120000"/>
              </a:lnSpc>
              <a:spcBef>
                <a:spcPts val="0"/>
              </a:spcBef>
              <a:spcAft>
                <a:spcPts val="600"/>
              </a:spcAft>
              <a:buFont typeface="Arial" panose="020B0604020202020204" pitchFamily="34" charset="0"/>
              <a:buChar char="•"/>
            </a:pPr>
            <a:r>
              <a:rPr lang="en-US" sz="1600" dirty="0"/>
              <a:t>Have a reasonable expectation that at least two responsible SDVO SBCs will submit offers; and</a:t>
            </a:r>
          </a:p>
          <a:p>
            <a:pPr marL="638683" lvl="1" indent="-230188">
              <a:lnSpc>
                <a:spcPct val="120000"/>
              </a:lnSpc>
              <a:spcBef>
                <a:spcPts val="0"/>
              </a:spcBef>
              <a:spcAft>
                <a:spcPts val="600"/>
              </a:spcAft>
              <a:buFont typeface="Arial" panose="020B0604020202020204" pitchFamily="34" charset="0"/>
              <a:buChar char="•"/>
            </a:pPr>
            <a:r>
              <a:rPr lang="en-US" sz="1600" dirty="0"/>
              <a:t>Determine that award can be made at fair market price.[13 CFR 125.22].</a:t>
            </a:r>
          </a:p>
          <a:p>
            <a:pPr marL="346075" indent="-230188">
              <a:lnSpc>
                <a:spcPct val="120000"/>
              </a:lnSpc>
              <a:spcBef>
                <a:spcPts val="0"/>
              </a:spcBef>
              <a:spcAft>
                <a:spcPts val="600"/>
              </a:spcAft>
              <a:buFont typeface="Arial" panose="020B0604020202020204" pitchFamily="34" charset="0"/>
              <a:buChar char="•"/>
            </a:pPr>
            <a:r>
              <a:rPr lang="en-US" sz="1800" dirty="0"/>
              <a:t>A contracting officer may award a sole source contract to an SDVO SBC only when the contracting officer determines that:</a:t>
            </a:r>
          </a:p>
          <a:p>
            <a:pPr marL="638683" lvl="1" indent="-230188">
              <a:lnSpc>
                <a:spcPct val="120000"/>
              </a:lnSpc>
              <a:spcBef>
                <a:spcPts val="0"/>
              </a:spcBef>
              <a:spcAft>
                <a:spcPts val="600"/>
              </a:spcAft>
              <a:buFont typeface="Arial" panose="020B0604020202020204" pitchFamily="34" charset="0"/>
              <a:buChar char="•"/>
            </a:pPr>
            <a:r>
              <a:rPr lang="en-US" sz="1600" dirty="0"/>
              <a:t>The anticipated award price of the contract, including options, will not exceed:</a:t>
            </a:r>
          </a:p>
          <a:p>
            <a:pPr marL="821563" lvl="2" indent="-230188">
              <a:lnSpc>
                <a:spcPct val="120000"/>
              </a:lnSpc>
              <a:spcBef>
                <a:spcPts val="0"/>
              </a:spcBef>
              <a:spcAft>
                <a:spcPts val="600"/>
              </a:spcAft>
              <a:buFont typeface="Arial" panose="020B0604020202020204" pitchFamily="34" charset="0"/>
              <a:buChar char="•"/>
            </a:pPr>
            <a:r>
              <a:rPr lang="en-US" sz="1200" dirty="0"/>
              <a:t>$6,500,000 for a contract assigned a manufacturing NAICS code, or</a:t>
            </a:r>
          </a:p>
          <a:p>
            <a:pPr marL="821563" lvl="2" indent="-230188">
              <a:lnSpc>
                <a:spcPct val="120000"/>
              </a:lnSpc>
              <a:spcBef>
                <a:spcPts val="0"/>
              </a:spcBef>
              <a:spcAft>
                <a:spcPts val="600"/>
              </a:spcAft>
              <a:buFont typeface="Arial" panose="020B0604020202020204" pitchFamily="34" charset="0"/>
              <a:buChar char="•"/>
            </a:pPr>
            <a:r>
              <a:rPr lang="en-US" sz="1200" dirty="0"/>
              <a:t>$4,000,000 for all other contracts</a:t>
            </a:r>
          </a:p>
          <a:p>
            <a:pPr marL="638683" lvl="1" indent="-230188">
              <a:lnSpc>
                <a:spcPct val="120000"/>
              </a:lnSpc>
              <a:spcBef>
                <a:spcPts val="0"/>
              </a:spcBef>
              <a:spcAft>
                <a:spcPts val="600"/>
              </a:spcAft>
              <a:buFont typeface="Arial" panose="020B0604020202020204" pitchFamily="34" charset="0"/>
              <a:buChar char="•"/>
            </a:pPr>
            <a:r>
              <a:rPr lang="en-US" sz="1600" dirty="0"/>
              <a:t>A SDVO SBC is a responsible contractor able to perform the contract; and</a:t>
            </a:r>
          </a:p>
          <a:p>
            <a:pPr marL="638683" lvl="1" indent="-230188">
              <a:lnSpc>
                <a:spcPct val="120000"/>
              </a:lnSpc>
              <a:spcBef>
                <a:spcPts val="0"/>
              </a:spcBef>
              <a:spcAft>
                <a:spcPts val="600"/>
              </a:spcAft>
              <a:buFont typeface="Arial" panose="020B0604020202020204" pitchFamily="34" charset="0"/>
              <a:buChar char="•"/>
            </a:pPr>
            <a:r>
              <a:rPr lang="en-US" sz="1600" dirty="0"/>
              <a:t>Contract award can be made at a fair and reasonable price.</a:t>
            </a:r>
          </a:p>
        </p:txBody>
      </p:sp>
    </p:spTree>
    <p:extLst>
      <p:ext uri="{BB962C8B-B14F-4D97-AF65-F5344CB8AC3E}">
        <p14:creationId xmlns:p14="http://schemas.microsoft.com/office/powerpoint/2010/main" val="1972474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SBA Small Business Contracting Programs</a:t>
            </a:r>
          </a:p>
        </p:txBody>
      </p:sp>
      <p:sp>
        <p:nvSpPr>
          <p:cNvPr id="3" name="Content Placeholder 2"/>
          <p:cNvSpPr>
            <a:spLocks noGrp="1"/>
          </p:cNvSpPr>
          <p:nvPr>
            <p:ph idx="1"/>
          </p:nvPr>
        </p:nvSpPr>
        <p:spPr/>
        <p:txBody>
          <a:bodyPr>
            <a:normAutofit lnSpcReduction="10000"/>
          </a:bodyPr>
          <a:lstStyle/>
          <a:p>
            <a:r>
              <a:rPr lang="en-US" dirty="0"/>
              <a:t>8(a) Program 13 CFR 124</a:t>
            </a:r>
          </a:p>
          <a:p>
            <a:pPr marL="346075" indent="-230188">
              <a:buFont typeface="Arial" panose="020B0604020202020204" pitchFamily="34" charset="0"/>
              <a:buChar char="•"/>
            </a:pPr>
            <a:r>
              <a:rPr lang="en-US" sz="1600" dirty="0"/>
              <a:t>Formal application process</a:t>
            </a:r>
          </a:p>
          <a:p>
            <a:pPr marL="346075" indent="-230188">
              <a:buFont typeface="Arial" panose="020B0604020202020204" pitchFamily="34" charset="0"/>
              <a:buChar char="•"/>
            </a:pPr>
            <a:r>
              <a:rPr lang="en-US" sz="1600" dirty="0"/>
              <a:t>Open to all U.S. small businesses who qualify and are in good standing</a:t>
            </a:r>
          </a:p>
          <a:p>
            <a:pPr marL="346075" indent="-230188">
              <a:buFont typeface="Arial" panose="020B0604020202020204" pitchFamily="34" charset="0"/>
              <a:buChar char="•"/>
            </a:pPr>
            <a:r>
              <a:rPr lang="en-US" sz="1600" dirty="0"/>
              <a:t>The firm must be considered small for its Primary NAICS Code at the time of application</a:t>
            </a:r>
          </a:p>
          <a:p>
            <a:pPr marL="346075" indent="-230188">
              <a:buFont typeface="Arial" panose="020B0604020202020204" pitchFamily="34" charset="0"/>
              <a:buChar char="•"/>
            </a:pPr>
            <a:r>
              <a:rPr lang="en-US" sz="1600" dirty="0"/>
              <a:t>A concern must be at least 51% unconditionally and directly owned, managed and controlled by one or more socially and economically disadvantaged individuals. </a:t>
            </a:r>
          </a:p>
          <a:p>
            <a:pPr marL="346075" indent="-230188">
              <a:buFont typeface="Arial" panose="020B0604020202020204" pitchFamily="34" charset="0"/>
              <a:buChar char="•"/>
            </a:pPr>
            <a:r>
              <a:rPr lang="en-US" sz="1600" dirty="0"/>
              <a:t>The firm must meet the potential for success criteria</a:t>
            </a:r>
          </a:p>
          <a:p>
            <a:pPr marL="346075" indent="-230188">
              <a:buFont typeface="Arial" panose="020B0604020202020204" pitchFamily="34" charset="0"/>
              <a:buChar char="•"/>
            </a:pPr>
            <a:r>
              <a:rPr lang="en-US" sz="1600" dirty="0"/>
              <a:t>The firm must be considered small for the NAICS Code assigned to a contract opportunity</a:t>
            </a:r>
          </a:p>
          <a:p>
            <a:pPr marL="346075" indent="-230188">
              <a:buFont typeface="Arial" panose="020B0604020202020204" pitchFamily="34" charset="0"/>
              <a:buChar char="•"/>
            </a:pPr>
            <a:r>
              <a:rPr lang="en-US" sz="1600" dirty="0"/>
              <a:t>The agency sends a formal offer letter to the SBA prior to contract award – SBA confirms eligibility including size</a:t>
            </a:r>
          </a:p>
          <a:p>
            <a:pPr marL="346075" indent="-230188">
              <a:buFont typeface="Arial" panose="020B0604020202020204" pitchFamily="34" charset="0"/>
              <a:buChar char="•"/>
            </a:pPr>
            <a:r>
              <a:rPr lang="en-US" sz="1600" dirty="0"/>
              <a:t>Joint Ventures are allowable</a:t>
            </a:r>
          </a:p>
          <a:p>
            <a:pPr marL="346075" indent="-230188">
              <a:buFont typeface="Arial" panose="020B0604020202020204" pitchFamily="34" charset="0"/>
              <a:buChar char="•"/>
            </a:pPr>
            <a:r>
              <a:rPr lang="en-US" sz="1600" dirty="0"/>
              <a:t>SBA 8(a) Mentor-Protégé Program</a:t>
            </a:r>
          </a:p>
        </p:txBody>
      </p:sp>
    </p:spTree>
    <p:extLst>
      <p:ext uri="{BB962C8B-B14F-4D97-AF65-F5344CB8AC3E}">
        <p14:creationId xmlns:p14="http://schemas.microsoft.com/office/powerpoint/2010/main" val="379348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SBA Small Business Contracting Programs</a:t>
            </a:r>
          </a:p>
        </p:txBody>
      </p:sp>
      <p:sp>
        <p:nvSpPr>
          <p:cNvPr id="4" name="Content Placeholder 3"/>
          <p:cNvSpPr>
            <a:spLocks noGrp="1"/>
          </p:cNvSpPr>
          <p:nvPr>
            <p:ph idx="1"/>
          </p:nvPr>
        </p:nvSpPr>
        <p:spPr/>
        <p:txBody>
          <a:bodyPr>
            <a:normAutofit fontScale="92500" lnSpcReduction="10000"/>
          </a:bodyPr>
          <a:lstStyle/>
          <a:p>
            <a:pPr>
              <a:lnSpc>
                <a:spcPct val="120000"/>
              </a:lnSpc>
              <a:spcBef>
                <a:spcPts val="0"/>
              </a:spcBef>
              <a:spcAft>
                <a:spcPts val="600"/>
              </a:spcAft>
            </a:pPr>
            <a:r>
              <a:rPr lang="en-US" sz="1800" dirty="0"/>
              <a:t>8(a) Program 13 CFR 124</a:t>
            </a:r>
          </a:p>
          <a:p>
            <a:pPr marL="346075" indent="-230188">
              <a:lnSpc>
                <a:spcPct val="120000"/>
              </a:lnSpc>
              <a:spcBef>
                <a:spcPts val="0"/>
              </a:spcBef>
              <a:spcAft>
                <a:spcPts val="600"/>
              </a:spcAft>
              <a:buFont typeface="Arial" panose="020B0604020202020204" pitchFamily="34" charset="0"/>
              <a:buChar char="•"/>
            </a:pPr>
            <a:r>
              <a:rPr lang="en-US" sz="1200" dirty="0"/>
              <a:t>Economic Disadvantage - </a:t>
            </a:r>
          </a:p>
          <a:p>
            <a:pPr marL="638683" lvl="1" indent="-230188">
              <a:lnSpc>
                <a:spcPct val="120000"/>
              </a:lnSpc>
              <a:spcBef>
                <a:spcPts val="0"/>
              </a:spcBef>
              <a:spcAft>
                <a:spcPts val="600"/>
              </a:spcAft>
              <a:buFont typeface="Arial" panose="020B0604020202020204" pitchFamily="34" charset="0"/>
              <a:buChar char="•"/>
            </a:pPr>
            <a:r>
              <a:rPr lang="en-US" sz="1050" dirty="0"/>
              <a:t>Net worth. The individual’s net worth must be less than $250,000 for initial 8(a) BD eligibility and $750,000 for continued eligibility after admission to the program.</a:t>
            </a:r>
          </a:p>
          <a:p>
            <a:pPr marL="638683" lvl="1" indent="-230188">
              <a:lnSpc>
                <a:spcPct val="120000"/>
              </a:lnSpc>
              <a:spcBef>
                <a:spcPts val="0"/>
              </a:spcBef>
              <a:spcAft>
                <a:spcPts val="600"/>
              </a:spcAft>
              <a:buFont typeface="Arial" panose="020B0604020202020204" pitchFamily="34" charset="0"/>
              <a:buChar char="•"/>
            </a:pPr>
            <a:r>
              <a:rPr lang="en-US" sz="1050" dirty="0"/>
              <a:t>Income. The individual's adjusted gross income [averaged over the most recent three years] cannot exceed $250,000 for initial 8(a) BD eligibility and $350,000 for continued eligibility after admission to the program.</a:t>
            </a:r>
          </a:p>
          <a:p>
            <a:pPr marL="638683" lvl="1" indent="-230188">
              <a:lnSpc>
                <a:spcPct val="120000"/>
              </a:lnSpc>
              <a:spcBef>
                <a:spcPts val="0"/>
              </a:spcBef>
              <a:spcAft>
                <a:spcPts val="600"/>
              </a:spcAft>
              <a:buFont typeface="Arial" panose="020B0604020202020204" pitchFamily="34" charset="0"/>
              <a:buChar char="•"/>
            </a:pPr>
            <a:r>
              <a:rPr lang="en-US" sz="1050" dirty="0"/>
              <a:t>Assets. The individual's fair market value of all his or her assets (including his or her primary residence and the value of the applicant/Participant firm) cannot exceed $4 million for initial 8(a) BD eligibility and $6 million for continued 8(a) BD eligibility. </a:t>
            </a:r>
          </a:p>
          <a:p>
            <a:pPr marL="346075" indent="-230188">
              <a:lnSpc>
                <a:spcPct val="120000"/>
              </a:lnSpc>
              <a:spcBef>
                <a:spcPts val="0"/>
              </a:spcBef>
              <a:spcAft>
                <a:spcPts val="600"/>
              </a:spcAft>
              <a:buFont typeface="Arial" panose="020B0604020202020204" pitchFamily="34" charset="0"/>
              <a:buChar char="•"/>
            </a:pPr>
            <a:r>
              <a:rPr lang="en-US" sz="1200" dirty="0"/>
              <a:t>Social Disadvantage - Socially disadvantaged individuals are those who have been subjected to racial or ethnic prejudice or cultural bias within American society because of their identities as members of groups and without regard to their individual qualities. Individuals are either presumed socially disadvantaged or they must demonstrate that they are.</a:t>
            </a:r>
          </a:p>
          <a:p>
            <a:pPr marL="346075" indent="-230188">
              <a:lnSpc>
                <a:spcPct val="120000"/>
              </a:lnSpc>
              <a:spcBef>
                <a:spcPts val="0"/>
              </a:spcBef>
              <a:spcAft>
                <a:spcPts val="600"/>
              </a:spcAft>
              <a:buFont typeface="Arial" panose="020B0604020202020204" pitchFamily="34" charset="0"/>
              <a:buChar char="•"/>
            </a:pPr>
            <a:r>
              <a:rPr lang="en-US" sz="1200" dirty="0"/>
              <a:t>Potential for Success – The firm must be in business in its primary industry classification for at least two full years immediately prior to the date of its 8(a) BD application or request a waiver:</a:t>
            </a:r>
          </a:p>
          <a:p>
            <a:pPr marL="638683" lvl="1" indent="-230188">
              <a:lnSpc>
                <a:spcPct val="120000"/>
              </a:lnSpc>
              <a:spcBef>
                <a:spcPts val="0"/>
              </a:spcBef>
              <a:spcAft>
                <a:spcPts val="600"/>
              </a:spcAft>
              <a:buFont typeface="Arial" panose="020B0604020202020204" pitchFamily="34" charset="0"/>
              <a:buChar char="•"/>
            </a:pPr>
            <a:r>
              <a:rPr lang="en-US" sz="1050" dirty="0"/>
              <a:t>The individual or individuals upon whom eligibility is based have substantial business management experience;</a:t>
            </a:r>
          </a:p>
          <a:p>
            <a:pPr marL="638683" lvl="1" indent="-230188">
              <a:lnSpc>
                <a:spcPct val="120000"/>
              </a:lnSpc>
              <a:spcBef>
                <a:spcPts val="0"/>
              </a:spcBef>
              <a:spcAft>
                <a:spcPts val="600"/>
              </a:spcAft>
              <a:buFont typeface="Arial" panose="020B0604020202020204" pitchFamily="34" charset="0"/>
              <a:buChar char="•"/>
            </a:pPr>
            <a:r>
              <a:rPr lang="en-US" sz="1050" dirty="0"/>
              <a:t>The applicant has demonstrated technical experience to carry out its business plan with a substantial likelihood for success if admitted to the 8(a) BD program;</a:t>
            </a:r>
          </a:p>
          <a:p>
            <a:pPr marL="638683" lvl="1" indent="-230188">
              <a:lnSpc>
                <a:spcPct val="120000"/>
              </a:lnSpc>
              <a:spcBef>
                <a:spcPts val="0"/>
              </a:spcBef>
              <a:spcAft>
                <a:spcPts val="600"/>
              </a:spcAft>
              <a:buFont typeface="Arial" panose="020B0604020202020204" pitchFamily="34" charset="0"/>
              <a:buChar char="•"/>
            </a:pPr>
            <a:r>
              <a:rPr lang="en-US" sz="1050" dirty="0"/>
              <a:t>The applicant has adequate capital to sustain its operations and carry out its business plan as a Participant;</a:t>
            </a:r>
          </a:p>
          <a:p>
            <a:pPr marL="638683" lvl="1" indent="-230188">
              <a:lnSpc>
                <a:spcPct val="120000"/>
              </a:lnSpc>
              <a:spcBef>
                <a:spcPts val="0"/>
              </a:spcBef>
              <a:spcAft>
                <a:spcPts val="600"/>
              </a:spcAft>
              <a:buFont typeface="Arial" panose="020B0604020202020204" pitchFamily="34" charset="0"/>
              <a:buChar char="•"/>
            </a:pPr>
            <a:r>
              <a:rPr lang="en-US" sz="1050" dirty="0"/>
              <a:t>The applicant has a record of successful performance on contracts from governmental or nongovernmental sources in its primary industry category; and</a:t>
            </a:r>
          </a:p>
          <a:p>
            <a:pPr marL="638683" lvl="1" indent="-230188">
              <a:lnSpc>
                <a:spcPct val="120000"/>
              </a:lnSpc>
              <a:spcBef>
                <a:spcPts val="0"/>
              </a:spcBef>
              <a:spcAft>
                <a:spcPts val="600"/>
              </a:spcAft>
              <a:buFont typeface="Arial" panose="020B0604020202020204" pitchFamily="34" charset="0"/>
              <a:buChar char="•"/>
            </a:pPr>
            <a:r>
              <a:rPr lang="en-US" sz="1050" dirty="0"/>
              <a:t>The applicant has, or can demonstrate its ability to timely obtain, the personnel, facilities, equipment, and any other requirements needed to perform contracts as a Participant.</a:t>
            </a:r>
          </a:p>
        </p:txBody>
      </p:sp>
    </p:spTree>
    <p:extLst>
      <p:ext uri="{BB962C8B-B14F-4D97-AF65-F5344CB8AC3E}">
        <p14:creationId xmlns:p14="http://schemas.microsoft.com/office/powerpoint/2010/main" val="381540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SBA Small Business Contracting Programs</a:t>
            </a:r>
          </a:p>
        </p:txBody>
      </p:sp>
      <p:sp>
        <p:nvSpPr>
          <p:cNvPr id="3" name="Content Placeholder 2"/>
          <p:cNvSpPr>
            <a:spLocks noGrp="1"/>
          </p:cNvSpPr>
          <p:nvPr>
            <p:ph idx="1"/>
          </p:nvPr>
        </p:nvSpPr>
        <p:spPr/>
        <p:txBody>
          <a:bodyPr>
            <a:normAutofit fontScale="92500" lnSpcReduction="20000"/>
          </a:bodyPr>
          <a:lstStyle/>
          <a:p>
            <a:pPr>
              <a:lnSpc>
                <a:spcPct val="120000"/>
              </a:lnSpc>
              <a:spcBef>
                <a:spcPts val="0"/>
              </a:spcBef>
              <a:spcAft>
                <a:spcPts val="600"/>
              </a:spcAft>
            </a:pPr>
            <a:r>
              <a:rPr lang="en-US" sz="1800" dirty="0"/>
              <a:t>8(a) Program 13 CFR 124</a:t>
            </a:r>
          </a:p>
          <a:p>
            <a:pPr marL="346075" indent="-230188">
              <a:lnSpc>
                <a:spcPct val="120000"/>
              </a:lnSpc>
              <a:spcBef>
                <a:spcPts val="0"/>
              </a:spcBef>
              <a:spcAft>
                <a:spcPts val="600"/>
              </a:spcAft>
              <a:buFont typeface="Arial" panose="020B0604020202020204" pitchFamily="34" charset="0"/>
              <a:buChar char="•"/>
            </a:pPr>
            <a:r>
              <a:rPr lang="en-US" sz="1400" dirty="0"/>
              <a:t>A Federal business assistance program for disadvantaged business owners. </a:t>
            </a:r>
          </a:p>
          <a:p>
            <a:pPr marL="346075" indent="-230188">
              <a:lnSpc>
                <a:spcPct val="120000"/>
              </a:lnSpc>
              <a:spcBef>
                <a:spcPts val="0"/>
              </a:spcBef>
              <a:spcAft>
                <a:spcPts val="600"/>
              </a:spcAft>
              <a:buFont typeface="Arial" panose="020B0604020202020204" pitchFamily="34" charset="0"/>
              <a:buChar char="•"/>
            </a:pPr>
            <a:r>
              <a:rPr lang="en-US" sz="1400" dirty="0"/>
              <a:t>Participation is limited to a single nine year term.</a:t>
            </a:r>
          </a:p>
          <a:p>
            <a:pPr marL="346075" indent="-230188">
              <a:lnSpc>
                <a:spcPct val="120000"/>
              </a:lnSpc>
              <a:spcBef>
                <a:spcPts val="0"/>
              </a:spcBef>
              <a:spcAft>
                <a:spcPts val="600"/>
              </a:spcAft>
              <a:buFont typeface="Arial" panose="020B0604020202020204" pitchFamily="34" charset="0"/>
              <a:buChar char="•"/>
            </a:pPr>
            <a:r>
              <a:rPr lang="en-US" sz="1400" dirty="0"/>
              <a:t>Agencies may set aside contracts for competition or direct award (sole source) contracts. In addition, for multiple award contracts not set aside for the 8(a) BD program, a procuring agency may set aside specific orders to be competed only among eligible 8(a) Participants, regardless of the place of performance. </a:t>
            </a:r>
          </a:p>
          <a:p>
            <a:pPr marL="346075" indent="-230188">
              <a:lnSpc>
                <a:spcPct val="120000"/>
              </a:lnSpc>
              <a:spcBef>
                <a:spcPts val="0"/>
              </a:spcBef>
              <a:spcAft>
                <a:spcPts val="600"/>
              </a:spcAft>
              <a:buFont typeface="Arial" panose="020B0604020202020204" pitchFamily="34" charset="0"/>
              <a:buChar char="•"/>
            </a:pPr>
            <a:r>
              <a:rPr lang="en-US" sz="1400" dirty="0"/>
              <a:t>A concern must be a current Participant in the 8(a) BD program at the time of award however, a concern that has completed its term of participation in the 8(a) BD program may be awarded a competitive 8(a) contract if it was a Participant eligible for award of the contract on the initial date specified for receipt of offers contained in the contract solicitation, and if it continues to meet all other applicable eligibility criteria.</a:t>
            </a:r>
          </a:p>
          <a:p>
            <a:pPr marL="346075" indent="-230188">
              <a:lnSpc>
                <a:spcPct val="120000"/>
              </a:lnSpc>
              <a:spcBef>
                <a:spcPts val="0"/>
              </a:spcBef>
              <a:spcAft>
                <a:spcPts val="600"/>
              </a:spcAft>
              <a:buFont typeface="Arial" panose="020B0604020202020204" pitchFamily="34" charset="0"/>
              <a:buChar char="•"/>
            </a:pPr>
            <a:r>
              <a:rPr lang="en-US" sz="1400" dirty="0"/>
              <a:t>A procurement offered and accepted for the 8(a) BD program must be competed among eligible Participants if:</a:t>
            </a:r>
          </a:p>
          <a:p>
            <a:pPr marL="638683" lvl="1" indent="-230188">
              <a:lnSpc>
                <a:spcPct val="120000"/>
              </a:lnSpc>
              <a:spcBef>
                <a:spcPts val="0"/>
              </a:spcBef>
              <a:spcAft>
                <a:spcPts val="600"/>
              </a:spcAft>
              <a:buFont typeface="Arial" panose="020B0604020202020204" pitchFamily="34" charset="0"/>
              <a:buChar char="•"/>
            </a:pPr>
            <a:r>
              <a:rPr lang="en-US" sz="1200" dirty="0"/>
              <a:t>There is a reasonable expectation that at least two eligible Participants will submit offers at a fair market price;</a:t>
            </a:r>
          </a:p>
          <a:p>
            <a:pPr marL="638683" lvl="1" indent="-230188">
              <a:lnSpc>
                <a:spcPct val="120000"/>
              </a:lnSpc>
              <a:spcBef>
                <a:spcPts val="0"/>
              </a:spcBef>
              <a:spcAft>
                <a:spcPts val="600"/>
              </a:spcAft>
              <a:buFont typeface="Arial" panose="020B0604020202020204" pitchFamily="34" charset="0"/>
              <a:buChar char="•"/>
            </a:pPr>
            <a:r>
              <a:rPr lang="en-US" sz="1200" dirty="0"/>
              <a:t>The anticipated award price of the contract, including options, will exceed $7,000,000 for contracts assigned manufacturing NAICS codes and $4,000,000 for all other contracts; and</a:t>
            </a:r>
          </a:p>
          <a:p>
            <a:pPr marL="638683" lvl="1" indent="-230188">
              <a:lnSpc>
                <a:spcPct val="120000"/>
              </a:lnSpc>
              <a:spcBef>
                <a:spcPts val="0"/>
              </a:spcBef>
              <a:spcAft>
                <a:spcPts val="600"/>
              </a:spcAft>
              <a:buFont typeface="Arial" panose="020B0604020202020204" pitchFamily="34" charset="0"/>
              <a:buChar char="•"/>
            </a:pPr>
            <a:r>
              <a:rPr lang="en-US" sz="1200" dirty="0"/>
              <a:t>The requirement has not been accepted by SBA for award as a sole source 8(a) procurement on behalf of a tribally-owned or ANC-owned concern.</a:t>
            </a:r>
          </a:p>
          <a:p>
            <a:pPr marL="346075" indent="-230188">
              <a:lnSpc>
                <a:spcPct val="120000"/>
              </a:lnSpc>
              <a:spcBef>
                <a:spcPts val="0"/>
              </a:spcBef>
              <a:spcAft>
                <a:spcPts val="600"/>
              </a:spcAft>
              <a:buFont typeface="Arial" panose="020B0604020202020204" pitchFamily="34" charset="0"/>
              <a:buChar char="•"/>
            </a:pPr>
            <a:r>
              <a:rPr lang="en-US" sz="1400" dirty="0"/>
              <a:t>For all types of contracts, the applicable competitive threshold amounts will be applied to the procuring activity estimate of the total value of the contract, including all options.</a:t>
            </a:r>
          </a:p>
        </p:txBody>
      </p:sp>
    </p:spTree>
    <p:extLst>
      <p:ext uri="{BB962C8B-B14F-4D97-AF65-F5344CB8AC3E}">
        <p14:creationId xmlns:p14="http://schemas.microsoft.com/office/powerpoint/2010/main" val="274112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Introduction - Small Business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lnSpcReduction="10000"/>
          </a:bodyPr>
          <a:lstStyle/>
          <a:p>
            <a:pPr marL="0" indent="0">
              <a:lnSpc>
                <a:spcPct val="100000"/>
              </a:lnSpc>
              <a:spcBef>
                <a:spcPts val="0"/>
              </a:spcBef>
              <a:spcAft>
                <a:spcPts val="600"/>
              </a:spcAft>
              <a:buNone/>
            </a:pPr>
            <a:r>
              <a:rPr lang="en-US" sz="2400" dirty="0"/>
              <a:t>What do are we referring to?</a:t>
            </a:r>
            <a:endParaRPr lang="en-US" dirty="0"/>
          </a:p>
          <a:p>
            <a:pPr marL="346075" indent="-230188">
              <a:lnSpc>
                <a:spcPct val="100000"/>
              </a:lnSpc>
              <a:spcBef>
                <a:spcPts val="0"/>
              </a:spcBef>
              <a:spcAft>
                <a:spcPts val="600"/>
              </a:spcAft>
              <a:buFont typeface="Arial" panose="020B0604020202020204" pitchFamily="34" charset="0"/>
              <a:buChar char="•"/>
            </a:pPr>
            <a:r>
              <a:rPr lang="en-US" sz="1800" dirty="0"/>
              <a:t>We are referring to small business contracting programs</a:t>
            </a:r>
          </a:p>
          <a:p>
            <a:pPr marL="346075" indent="-230188">
              <a:lnSpc>
                <a:spcPct val="100000"/>
              </a:lnSpc>
              <a:spcBef>
                <a:spcPts val="0"/>
              </a:spcBef>
              <a:spcAft>
                <a:spcPts val="600"/>
              </a:spcAft>
              <a:buFont typeface="Arial" panose="020B0604020202020204" pitchFamily="34" charset="0"/>
              <a:buChar char="•"/>
            </a:pPr>
            <a:r>
              <a:rPr lang="en-US" sz="1800" dirty="0"/>
              <a:t>Small business contracting programs are meant to help small businesses win contracts. </a:t>
            </a:r>
          </a:p>
          <a:p>
            <a:pPr marL="346075" indent="-230188">
              <a:lnSpc>
                <a:spcPct val="100000"/>
              </a:lnSpc>
              <a:spcBef>
                <a:spcPts val="0"/>
              </a:spcBef>
              <a:spcAft>
                <a:spcPts val="600"/>
              </a:spcAft>
              <a:buFont typeface="Arial" panose="020B0604020202020204" pitchFamily="34" charset="0"/>
              <a:buChar char="•"/>
            </a:pPr>
            <a:r>
              <a:rPr lang="en-US" sz="1800" dirty="0"/>
              <a:t>Participating in these programs helps small businesses win a fair share of contracts, particularly when there are large companies that may dominate an industry in a particular market</a:t>
            </a:r>
          </a:p>
          <a:p>
            <a:pPr marL="346075" indent="-230188">
              <a:lnSpc>
                <a:spcPct val="100000"/>
              </a:lnSpc>
              <a:spcBef>
                <a:spcPts val="0"/>
              </a:spcBef>
              <a:spcAft>
                <a:spcPts val="600"/>
              </a:spcAft>
              <a:buFont typeface="Arial" panose="020B0604020202020204" pitchFamily="34" charset="0"/>
              <a:buChar char="•"/>
            </a:pPr>
            <a:r>
              <a:rPr lang="en-US" sz="1800" dirty="0"/>
              <a:t>Small business contracting programs allow qualified firms to compete for exclusive set-aside and / or sole-source contracts (limited competition)</a:t>
            </a:r>
          </a:p>
          <a:p>
            <a:pPr marL="346075" indent="-230188">
              <a:lnSpc>
                <a:spcPct val="100000"/>
              </a:lnSpc>
              <a:spcBef>
                <a:spcPts val="0"/>
              </a:spcBef>
              <a:spcAft>
                <a:spcPts val="600"/>
              </a:spcAft>
              <a:buFont typeface="Arial" panose="020B0604020202020204" pitchFamily="34" charset="0"/>
              <a:buChar char="•"/>
            </a:pPr>
            <a:r>
              <a:rPr lang="en-US" sz="1800" dirty="0"/>
              <a:t>Small business contracting programs allow small businesses to partner with other firms to win contracts</a:t>
            </a:r>
          </a:p>
          <a:p>
            <a:pPr marL="346075" indent="-230188">
              <a:lnSpc>
                <a:spcPct val="100000"/>
              </a:lnSpc>
              <a:spcBef>
                <a:spcPts val="0"/>
              </a:spcBef>
              <a:spcAft>
                <a:spcPts val="600"/>
              </a:spcAft>
              <a:buFont typeface="Arial" panose="020B0604020202020204" pitchFamily="34" charset="0"/>
              <a:buChar char="•"/>
            </a:pPr>
            <a:r>
              <a:rPr lang="en-US" sz="1800" dirty="0"/>
              <a:t>Many small business contracting programs offer mentoring and education programs to qualified firms</a:t>
            </a:r>
          </a:p>
          <a:p>
            <a:pPr marL="346075" indent="-230188">
              <a:lnSpc>
                <a:spcPct val="100000"/>
              </a:lnSpc>
              <a:spcBef>
                <a:spcPts val="0"/>
              </a:spcBef>
              <a:spcAft>
                <a:spcPts val="600"/>
              </a:spcAft>
              <a:buFont typeface="Arial" panose="020B0604020202020204" pitchFamily="34" charset="0"/>
              <a:buChar char="•"/>
            </a:pPr>
            <a:r>
              <a:rPr lang="en-US" sz="1800" dirty="0"/>
              <a:t>Small business programs have different eligibility requirements</a:t>
            </a:r>
          </a:p>
          <a:p>
            <a:pPr marL="346075" indent="-230188">
              <a:lnSpc>
                <a:spcPct val="100000"/>
              </a:lnSpc>
              <a:spcBef>
                <a:spcPts val="0"/>
              </a:spcBef>
              <a:spcAft>
                <a:spcPts val="600"/>
              </a:spcAft>
              <a:buFont typeface="Arial" panose="020B0604020202020204" pitchFamily="34" charset="0"/>
              <a:buChar char="•"/>
            </a:pPr>
            <a:r>
              <a:rPr lang="en-US" sz="1800" dirty="0"/>
              <a:t>Many small business programs require formal applications</a:t>
            </a:r>
          </a:p>
          <a:p>
            <a:pPr marL="346075" indent="-230188">
              <a:lnSpc>
                <a:spcPct val="100000"/>
              </a:lnSpc>
              <a:spcBef>
                <a:spcPts val="0"/>
              </a:spcBef>
              <a:spcAft>
                <a:spcPts val="600"/>
              </a:spcAft>
              <a:buFont typeface="Arial" panose="020B0604020202020204" pitchFamily="34" charset="0"/>
              <a:buChar char="•"/>
            </a:pPr>
            <a:r>
              <a:rPr lang="en-US" sz="1800" dirty="0"/>
              <a:t>There are Federal, State and local government programs</a:t>
            </a:r>
          </a:p>
        </p:txBody>
      </p:sp>
    </p:spTree>
    <p:extLst>
      <p:ext uri="{BB962C8B-B14F-4D97-AF65-F5344CB8AC3E}">
        <p14:creationId xmlns:p14="http://schemas.microsoft.com/office/powerpoint/2010/main" val="298315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Introduction - Small Business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lnSpcReduction="10000"/>
          </a:bodyPr>
          <a:lstStyle/>
          <a:p>
            <a:pPr marL="0" indent="0">
              <a:lnSpc>
                <a:spcPct val="100000"/>
              </a:lnSpc>
              <a:spcBef>
                <a:spcPts val="0"/>
              </a:spcBef>
              <a:spcAft>
                <a:spcPts val="600"/>
              </a:spcAft>
              <a:buNone/>
            </a:pPr>
            <a:r>
              <a:rPr lang="en-US" sz="2400" dirty="0"/>
              <a:t>State Programs - State to State</a:t>
            </a:r>
            <a:endParaRPr lang="en-US" dirty="0"/>
          </a:p>
          <a:p>
            <a:pPr marL="346075" indent="-230188">
              <a:lnSpc>
                <a:spcPct val="100000"/>
              </a:lnSpc>
              <a:spcBef>
                <a:spcPts val="0"/>
              </a:spcBef>
              <a:spcAft>
                <a:spcPts val="600"/>
              </a:spcAft>
              <a:buFont typeface="Arial" panose="020B0604020202020204" pitchFamily="34" charset="0"/>
              <a:buChar char="•"/>
            </a:pPr>
            <a:r>
              <a:rPr lang="en-US" sz="1900" dirty="0"/>
              <a:t>Minority Business Development Programs: </a:t>
            </a:r>
          </a:p>
          <a:p>
            <a:pPr marL="638683" lvl="1" indent="-230188">
              <a:lnSpc>
                <a:spcPct val="100000"/>
              </a:lnSpc>
              <a:spcBef>
                <a:spcPts val="0"/>
              </a:spcBef>
              <a:spcAft>
                <a:spcPts val="600"/>
              </a:spcAft>
              <a:buFont typeface="Arial" panose="020B0604020202020204" pitchFamily="34" charset="0"/>
              <a:buChar char="•"/>
            </a:pPr>
            <a:r>
              <a:rPr lang="en-US" sz="1600" dirty="0"/>
              <a:t>State Minority Business Enterprise (MBE) Certification Programs</a:t>
            </a:r>
          </a:p>
          <a:p>
            <a:pPr marL="638683" lvl="1" indent="-230188">
              <a:lnSpc>
                <a:spcPct val="100000"/>
              </a:lnSpc>
              <a:spcBef>
                <a:spcPts val="0"/>
              </a:spcBef>
              <a:spcAft>
                <a:spcPts val="600"/>
              </a:spcAft>
              <a:buFont typeface="Arial" panose="020B0604020202020204" pitchFamily="34" charset="0"/>
              <a:buChar char="•"/>
            </a:pPr>
            <a:r>
              <a:rPr lang="en-US" sz="1600" dirty="0"/>
              <a:t>Require Application / Certification and may have fees</a:t>
            </a:r>
          </a:p>
          <a:p>
            <a:pPr marL="638683" lvl="1" indent="-230188">
              <a:lnSpc>
                <a:spcPct val="100000"/>
              </a:lnSpc>
              <a:spcBef>
                <a:spcPts val="0"/>
              </a:spcBef>
              <a:spcAft>
                <a:spcPts val="600"/>
              </a:spcAft>
              <a:buFont typeface="Arial" panose="020B0604020202020204" pitchFamily="34" charset="0"/>
              <a:buChar char="•"/>
            </a:pPr>
            <a:r>
              <a:rPr lang="en-US" sz="1600" dirty="0"/>
              <a:t>May provide access to competitive / direct award procurements at the state level</a:t>
            </a:r>
          </a:p>
          <a:p>
            <a:pPr marL="346075" indent="-230188">
              <a:lnSpc>
                <a:spcPct val="100000"/>
              </a:lnSpc>
              <a:spcBef>
                <a:spcPts val="0"/>
              </a:spcBef>
              <a:spcAft>
                <a:spcPts val="600"/>
              </a:spcAft>
              <a:buFont typeface="Arial" panose="020B0604020202020204" pitchFamily="34" charset="0"/>
              <a:buChar char="•"/>
            </a:pPr>
            <a:r>
              <a:rPr lang="en-US" sz="1900" dirty="0"/>
              <a:t>Minority Business Development Agencies: </a:t>
            </a:r>
          </a:p>
          <a:p>
            <a:pPr marL="638683" lvl="1" indent="-230188">
              <a:lnSpc>
                <a:spcPct val="100000"/>
              </a:lnSpc>
              <a:spcBef>
                <a:spcPts val="0"/>
              </a:spcBef>
              <a:spcAft>
                <a:spcPts val="600"/>
              </a:spcAft>
              <a:buFont typeface="Arial" panose="020B0604020202020204" pitchFamily="34" charset="0"/>
              <a:buChar char="•"/>
            </a:pPr>
            <a:r>
              <a:rPr lang="en-US" sz="1600" dirty="0"/>
              <a:t>State funded Counseling Services</a:t>
            </a:r>
          </a:p>
          <a:p>
            <a:pPr marL="638683" lvl="1" indent="-230188">
              <a:lnSpc>
                <a:spcPct val="100000"/>
              </a:lnSpc>
              <a:spcBef>
                <a:spcPts val="0"/>
              </a:spcBef>
              <a:spcAft>
                <a:spcPts val="600"/>
              </a:spcAft>
              <a:buFont typeface="Arial" panose="020B0604020202020204" pitchFamily="34" charset="0"/>
              <a:buChar char="•"/>
            </a:pPr>
            <a:r>
              <a:rPr lang="en-US" sz="1600" dirty="0"/>
              <a:t>May provide for-fee consulting services</a:t>
            </a:r>
          </a:p>
          <a:p>
            <a:pPr marL="346075" indent="-230188">
              <a:lnSpc>
                <a:spcPct val="100000"/>
              </a:lnSpc>
              <a:spcBef>
                <a:spcPts val="0"/>
              </a:spcBef>
              <a:spcAft>
                <a:spcPts val="600"/>
              </a:spcAft>
              <a:buFont typeface="Arial" panose="020B0604020202020204" pitchFamily="34" charset="0"/>
              <a:buChar char="•"/>
            </a:pPr>
            <a:r>
              <a:rPr lang="en-US" sz="1900" dirty="0"/>
              <a:t>Disadvantaged Business Enterprise (DBE) Programs</a:t>
            </a:r>
          </a:p>
          <a:p>
            <a:pPr marL="638683" lvl="1" indent="-230188">
              <a:lnSpc>
                <a:spcPct val="100000"/>
              </a:lnSpc>
              <a:spcBef>
                <a:spcPts val="0"/>
              </a:spcBef>
              <a:spcAft>
                <a:spcPts val="600"/>
              </a:spcAft>
              <a:buFont typeface="Arial" panose="020B0604020202020204" pitchFamily="34" charset="0"/>
              <a:buChar char="•"/>
            </a:pPr>
            <a:r>
              <a:rPr lang="en-US" sz="1600" dirty="0"/>
              <a:t>Funded by the U.S. Department of Transportation</a:t>
            </a:r>
          </a:p>
          <a:p>
            <a:pPr marL="638683" lvl="1" indent="-230188">
              <a:lnSpc>
                <a:spcPct val="100000"/>
              </a:lnSpc>
              <a:spcBef>
                <a:spcPts val="0"/>
              </a:spcBef>
              <a:spcAft>
                <a:spcPts val="600"/>
              </a:spcAft>
              <a:buFont typeface="Arial" panose="020B0604020202020204" pitchFamily="34" charset="0"/>
              <a:buChar char="•"/>
            </a:pPr>
            <a:r>
              <a:rPr lang="en-US" sz="1600" dirty="0"/>
              <a:t>State run programs</a:t>
            </a:r>
          </a:p>
          <a:p>
            <a:pPr marL="638683" lvl="1" indent="-230188">
              <a:lnSpc>
                <a:spcPct val="100000"/>
              </a:lnSpc>
              <a:spcBef>
                <a:spcPts val="0"/>
              </a:spcBef>
              <a:spcAft>
                <a:spcPts val="600"/>
              </a:spcAft>
              <a:buFont typeface="Arial" panose="020B0604020202020204" pitchFamily="34" charset="0"/>
              <a:buChar char="•"/>
            </a:pPr>
            <a:r>
              <a:rPr lang="en-US" sz="1600" dirty="0"/>
              <a:t>Certification required – i.e. small businesses owned and controlled by socially and economically disadvantaged individuals</a:t>
            </a:r>
          </a:p>
          <a:p>
            <a:pPr marL="638683" lvl="1" indent="-230188">
              <a:lnSpc>
                <a:spcPct val="100000"/>
              </a:lnSpc>
              <a:spcBef>
                <a:spcPts val="0"/>
              </a:spcBef>
              <a:spcAft>
                <a:spcPts val="600"/>
              </a:spcAft>
              <a:buFont typeface="Arial" panose="020B0604020202020204" pitchFamily="34" charset="0"/>
              <a:buChar char="•"/>
            </a:pPr>
            <a:r>
              <a:rPr lang="en-US" sz="1600" dirty="0"/>
              <a:t>Allows for limited competition for federally funded transportation contracts</a:t>
            </a:r>
          </a:p>
        </p:txBody>
      </p:sp>
    </p:spTree>
    <p:extLst>
      <p:ext uri="{BB962C8B-B14F-4D97-AF65-F5344CB8AC3E}">
        <p14:creationId xmlns:p14="http://schemas.microsoft.com/office/powerpoint/2010/main" val="205273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Introduction - Small Business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fontScale="92500" lnSpcReduction="10000"/>
          </a:bodyPr>
          <a:lstStyle/>
          <a:p>
            <a:pPr marL="0" indent="0">
              <a:lnSpc>
                <a:spcPct val="120000"/>
              </a:lnSpc>
              <a:spcBef>
                <a:spcPts val="0"/>
              </a:spcBef>
              <a:spcAft>
                <a:spcPts val="600"/>
              </a:spcAft>
              <a:buNone/>
            </a:pPr>
            <a:r>
              <a:rPr lang="en-US" sz="2400" dirty="0"/>
              <a:t>Federal Programs – Agency Specific</a:t>
            </a:r>
          </a:p>
          <a:p>
            <a:pPr marL="0" indent="0">
              <a:lnSpc>
                <a:spcPct val="120000"/>
              </a:lnSpc>
              <a:spcBef>
                <a:spcPts val="0"/>
              </a:spcBef>
              <a:spcAft>
                <a:spcPts val="600"/>
              </a:spcAft>
              <a:buNone/>
            </a:pPr>
            <a:r>
              <a:rPr lang="en-US" sz="1900" dirty="0"/>
              <a:t>Department of Interior (DOI)</a:t>
            </a:r>
          </a:p>
          <a:p>
            <a:pPr marL="346075" indent="-230188">
              <a:lnSpc>
                <a:spcPct val="120000"/>
              </a:lnSpc>
              <a:spcBef>
                <a:spcPts val="0"/>
              </a:spcBef>
              <a:spcAft>
                <a:spcPts val="600"/>
              </a:spcAft>
              <a:buFont typeface="Arial" panose="020B0604020202020204" pitchFamily="34" charset="0"/>
              <a:buChar char="•"/>
            </a:pPr>
            <a:r>
              <a:rPr lang="en-US" sz="1400" dirty="0"/>
              <a:t>The Buy Indian Act – 25 USC 47: Department of Interior to give preference to Indians whenever the use of that authority is authorized and practicable. </a:t>
            </a:r>
          </a:p>
          <a:p>
            <a:pPr marL="346075" indent="-230188">
              <a:lnSpc>
                <a:spcPct val="120000"/>
              </a:lnSpc>
              <a:spcBef>
                <a:spcPts val="0"/>
              </a:spcBef>
              <a:spcAft>
                <a:spcPts val="600"/>
              </a:spcAft>
              <a:buFont typeface="Arial" panose="020B0604020202020204" pitchFamily="34" charset="0"/>
              <a:buChar char="•"/>
            </a:pPr>
            <a:r>
              <a:rPr lang="en-US" sz="1400" dirty="0"/>
              <a:t>Indian Self-Determination and Education Assistance Act – 25 USC 5301: Authorizes the Secretary of the Interior, the Secretary of Health, Education, and Welfare, and some other government agencies to enter into contracts with, and make grants directly to, federally recognized Indian tribes. </a:t>
            </a:r>
          </a:p>
          <a:p>
            <a:pPr marL="0" indent="0">
              <a:lnSpc>
                <a:spcPct val="120000"/>
              </a:lnSpc>
              <a:spcBef>
                <a:spcPts val="0"/>
              </a:spcBef>
              <a:spcAft>
                <a:spcPts val="600"/>
              </a:spcAft>
              <a:buNone/>
            </a:pPr>
            <a:r>
              <a:rPr lang="en-US" sz="1900" dirty="0"/>
              <a:t>Bureau of Indian Affairs (BIA)</a:t>
            </a:r>
          </a:p>
          <a:p>
            <a:pPr marL="346075" indent="-230188">
              <a:lnSpc>
                <a:spcPct val="120000"/>
              </a:lnSpc>
              <a:spcBef>
                <a:spcPts val="0"/>
              </a:spcBef>
              <a:spcAft>
                <a:spcPts val="600"/>
              </a:spcAft>
              <a:buFont typeface="Arial" panose="020B0604020202020204" pitchFamily="34" charset="0"/>
              <a:buChar char="•"/>
            </a:pPr>
            <a:r>
              <a:rPr lang="en-US" sz="1400" dirty="0"/>
              <a:t>The Indian Incentive Program –  25 USC 1544: 5% Incentive to Prime Contractors for using Native-owned subcontractors.</a:t>
            </a:r>
          </a:p>
          <a:p>
            <a:pPr marL="0" indent="0">
              <a:lnSpc>
                <a:spcPct val="120000"/>
              </a:lnSpc>
              <a:spcBef>
                <a:spcPts val="0"/>
              </a:spcBef>
              <a:spcAft>
                <a:spcPts val="600"/>
              </a:spcAft>
              <a:buNone/>
            </a:pPr>
            <a:r>
              <a:rPr lang="en-US" sz="1900" dirty="0"/>
              <a:t>Veterans Administration (VA)</a:t>
            </a:r>
          </a:p>
          <a:p>
            <a:pPr marL="346075" indent="-230188">
              <a:lnSpc>
                <a:spcPct val="120000"/>
              </a:lnSpc>
              <a:spcBef>
                <a:spcPts val="0"/>
              </a:spcBef>
              <a:spcAft>
                <a:spcPts val="600"/>
              </a:spcAft>
              <a:buFont typeface="Arial" panose="020B0604020202020204" pitchFamily="34" charset="0"/>
              <a:buChar char="•"/>
            </a:pPr>
            <a:r>
              <a:rPr lang="en-US" sz="1400" dirty="0"/>
              <a:t>Veterans First Contracting Program –  38 USC 8127 / 8128:  Firms owned and controlled by Veterans and Service-disabled Veterans compete for VA set asides.</a:t>
            </a:r>
          </a:p>
          <a:p>
            <a:pPr marL="0" indent="0">
              <a:lnSpc>
                <a:spcPct val="120000"/>
              </a:lnSpc>
              <a:spcBef>
                <a:spcPts val="0"/>
              </a:spcBef>
              <a:spcAft>
                <a:spcPts val="600"/>
              </a:spcAft>
              <a:buNone/>
            </a:pPr>
            <a:r>
              <a:rPr lang="en-US" sz="1900" dirty="0"/>
              <a:t>U.S. Small Business Administration (SBA) - 5 Programs</a:t>
            </a:r>
          </a:p>
        </p:txBody>
      </p:sp>
    </p:spTree>
    <p:extLst>
      <p:ext uri="{BB962C8B-B14F-4D97-AF65-F5344CB8AC3E}">
        <p14:creationId xmlns:p14="http://schemas.microsoft.com/office/powerpoint/2010/main" val="6219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Federal Small Business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346075" indent="-230188">
              <a:lnSpc>
                <a:spcPct val="100000"/>
              </a:lnSpc>
              <a:spcBef>
                <a:spcPts val="0"/>
              </a:spcBef>
              <a:spcAft>
                <a:spcPts val="600"/>
              </a:spcAft>
              <a:buFont typeface="Arial" panose="020B0604020202020204" pitchFamily="34" charset="0"/>
              <a:buChar char="•"/>
            </a:pPr>
            <a:r>
              <a:rPr lang="en-US" dirty="0"/>
              <a:t>There are many other small business programs offered by State and Federal agencies</a:t>
            </a:r>
          </a:p>
          <a:p>
            <a:pPr marL="346075" indent="-230188">
              <a:lnSpc>
                <a:spcPct val="100000"/>
              </a:lnSpc>
              <a:spcBef>
                <a:spcPts val="0"/>
              </a:spcBef>
              <a:spcAft>
                <a:spcPts val="600"/>
              </a:spcAft>
              <a:buFont typeface="Arial" panose="020B0604020202020204" pitchFamily="34" charset="0"/>
              <a:buChar char="•"/>
            </a:pPr>
            <a:r>
              <a:rPr lang="en-US" dirty="0"/>
              <a:t>We are focusing on the </a:t>
            </a:r>
            <a:r>
              <a:rPr lang="en-US" i="1" dirty="0"/>
              <a:t>contracting</a:t>
            </a:r>
            <a:r>
              <a:rPr lang="en-US" dirty="0"/>
              <a:t> programs.</a:t>
            </a:r>
          </a:p>
          <a:p>
            <a:pPr marL="346075" indent="-230188">
              <a:lnSpc>
                <a:spcPct val="100000"/>
              </a:lnSpc>
              <a:spcBef>
                <a:spcPts val="0"/>
              </a:spcBef>
              <a:spcAft>
                <a:spcPts val="600"/>
              </a:spcAft>
              <a:buFont typeface="Arial" panose="020B0604020202020204" pitchFamily="34" charset="0"/>
              <a:buChar char="•"/>
            </a:pPr>
            <a:r>
              <a:rPr lang="en-US" dirty="0"/>
              <a:t>For the remainder of this training, we will focus on the Federal Small Business Contracting Programs administered by the U.S. Small Business Administration (SBA).</a:t>
            </a:r>
          </a:p>
          <a:p>
            <a:pPr marL="346075" indent="-230188">
              <a:lnSpc>
                <a:spcPct val="100000"/>
              </a:lnSpc>
              <a:spcBef>
                <a:spcPts val="0"/>
              </a:spcBef>
              <a:spcAft>
                <a:spcPts val="600"/>
              </a:spcAft>
              <a:buFont typeface="Arial" panose="020B0604020202020204" pitchFamily="34" charset="0"/>
              <a:buChar char="•"/>
            </a:pPr>
            <a:r>
              <a:rPr lang="en-US" dirty="0"/>
              <a:t>There are five (5) SBA Small Business (Contracting) Programs, which cover all Federal Agencies:</a:t>
            </a:r>
          </a:p>
          <a:p>
            <a:pPr marL="638683" lvl="1" indent="-230188">
              <a:lnSpc>
                <a:spcPct val="100000"/>
              </a:lnSpc>
              <a:spcBef>
                <a:spcPts val="0"/>
              </a:spcBef>
              <a:spcAft>
                <a:spcPts val="600"/>
              </a:spcAft>
              <a:buFont typeface="Arial" panose="020B0604020202020204" pitchFamily="34" charset="0"/>
              <a:buChar char="•"/>
            </a:pPr>
            <a:r>
              <a:rPr lang="en-US" dirty="0"/>
              <a:t>Small Business Set Aside Program</a:t>
            </a:r>
          </a:p>
          <a:p>
            <a:pPr marL="638683" lvl="1" indent="-230188">
              <a:lnSpc>
                <a:spcPct val="100000"/>
              </a:lnSpc>
              <a:spcBef>
                <a:spcPts val="0"/>
              </a:spcBef>
              <a:spcAft>
                <a:spcPts val="600"/>
              </a:spcAft>
              <a:buFont typeface="Arial" panose="020B0604020202020204" pitchFamily="34" charset="0"/>
              <a:buChar char="•"/>
            </a:pPr>
            <a:r>
              <a:rPr lang="en-US" dirty="0"/>
              <a:t>HUBZone Program</a:t>
            </a:r>
          </a:p>
          <a:p>
            <a:pPr marL="638683" lvl="1" indent="-230188">
              <a:lnSpc>
                <a:spcPct val="100000"/>
              </a:lnSpc>
              <a:spcBef>
                <a:spcPts val="0"/>
              </a:spcBef>
              <a:spcAft>
                <a:spcPts val="600"/>
              </a:spcAft>
              <a:buFont typeface="Arial" panose="020B0604020202020204" pitchFamily="34" charset="0"/>
              <a:buChar char="•"/>
            </a:pPr>
            <a:r>
              <a:rPr lang="en-US" dirty="0"/>
              <a:t>Woman Owned / Economically Disadvantaged Woman Owned Small Business Program</a:t>
            </a:r>
          </a:p>
          <a:p>
            <a:pPr marL="638683" lvl="1" indent="-230188">
              <a:lnSpc>
                <a:spcPct val="100000"/>
              </a:lnSpc>
              <a:spcBef>
                <a:spcPts val="0"/>
              </a:spcBef>
              <a:spcAft>
                <a:spcPts val="600"/>
              </a:spcAft>
              <a:buFont typeface="Arial" panose="020B0604020202020204" pitchFamily="34" charset="0"/>
              <a:buChar char="•"/>
            </a:pPr>
            <a:r>
              <a:rPr lang="en-US" dirty="0"/>
              <a:t>Service Disabled Veteran Owned Small Business Program</a:t>
            </a:r>
          </a:p>
          <a:p>
            <a:pPr marL="638683" lvl="1" indent="-230188">
              <a:lnSpc>
                <a:spcPct val="100000"/>
              </a:lnSpc>
              <a:spcBef>
                <a:spcPts val="0"/>
              </a:spcBef>
              <a:spcAft>
                <a:spcPts val="600"/>
              </a:spcAft>
              <a:buFont typeface="Arial" panose="020B0604020202020204" pitchFamily="34" charset="0"/>
              <a:buChar char="•"/>
            </a:pPr>
            <a:r>
              <a:rPr lang="en-US" dirty="0"/>
              <a:t>8(a) Business Development Program</a:t>
            </a:r>
          </a:p>
        </p:txBody>
      </p:sp>
    </p:spTree>
    <p:extLst>
      <p:ext uri="{BB962C8B-B14F-4D97-AF65-F5344CB8AC3E}">
        <p14:creationId xmlns:p14="http://schemas.microsoft.com/office/powerpoint/2010/main" val="2532013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Federal Small Business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0" indent="0">
              <a:buNone/>
            </a:pPr>
            <a:r>
              <a:rPr lang="en-US" sz="2400" dirty="0"/>
              <a:t>What is a small business?</a:t>
            </a:r>
          </a:p>
          <a:p>
            <a:pPr marL="0" indent="0">
              <a:buNone/>
            </a:pPr>
            <a:r>
              <a:rPr lang="en-US" sz="1800" dirty="0"/>
              <a:t>Small business size standards have been established based on the economic activity (industry) assigned a number under the North American Industry Classification System (NAICS).</a:t>
            </a:r>
          </a:p>
          <a:p>
            <a:pPr marL="346075" indent="-230188">
              <a:buFont typeface="Arial" panose="020B0604020202020204" pitchFamily="34" charset="0"/>
              <a:buChar char="•"/>
            </a:pPr>
            <a:r>
              <a:rPr lang="en-US" sz="1600" dirty="0"/>
              <a:t>NAICS codes are assigned to all economic activities within twenty broad sectors. </a:t>
            </a:r>
          </a:p>
          <a:p>
            <a:pPr marL="346075" indent="-230188">
              <a:buFont typeface="Arial" panose="020B0604020202020204" pitchFamily="34" charset="0"/>
              <a:buChar char="•"/>
            </a:pPr>
            <a:r>
              <a:rPr lang="en-US" sz="1600" dirty="0"/>
              <a:t>The U.S. Census Bureau defines the economic activity (industry) based on its census data.</a:t>
            </a:r>
          </a:p>
          <a:p>
            <a:pPr marL="346075" indent="-230188">
              <a:buFont typeface="Arial" panose="020B0604020202020204" pitchFamily="34" charset="0"/>
              <a:buChar char="•"/>
            </a:pPr>
            <a:r>
              <a:rPr lang="en-US" sz="1600" dirty="0"/>
              <a:t>The SBA assigns each NAICS Code a size standards that determine whether a business is small and, thus, eligible for Government programs and preferences reserved exclusively for “small businesses”. </a:t>
            </a:r>
          </a:p>
          <a:p>
            <a:pPr marL="346075" indent="-230188">
              <a:buFont typeface="Arial" panose="020B0604020202020204" pitchFamily="34" charset="0"/>
              <a:buChar char="•"/>
            </a:pPr>
            <a:r>
              <a:rPr lang="en-US" sz="1600" dirty="0"/>
              <a:t>SBA considers economic characteristics comprising the structure of an industry, including degree of competition, average firm size, start-up costs and entry barriers, and distribution of firms by size. </a:t>
            </a:r>
          </a:p>
          <a:p>
            <a:pPr marL="346075" indent="-230188">
              <a:buFont typeface="Arial" panose="020B0604020202020204" pitchFamily="34" charset="0"/>
              <a:buChar char="•"/>
            </a:pPr>
            <a:r>
              <a:rPr lang="en-US" sz="1600" dirty="0"/>
              <a:t>SBA also considers technological changes, competition from other industries, growth trends, historical activity within an industry, unique factors occurring in the industry which may distinguish small firms from other firms, and the objectives of its programs and the impact on those programs of different size standard levels.</a:t>
            </a:r>
          </a:p>
          <a:p>
            <a:pPr marL="346075" indent="-230188">
              <a:buFont typeface="Arial" panose="020B0604020202020204" pitchFamily="34" charset="0"/>
              <a:buChar char="•"/>
            </a:pPr>
            <a:endParaRPr lang="en-US" sz="1800" dirty="0"/>
          </a:p>
        </p:txBody>
      </p:sp>
    </p:spTree>
    <p:extLst>
      <p:ext uri="{BB962C8B-B14F-4D97-AF65-F5344CB8AC3E}">
        <p14:creationId xmlns:p14="http://schemas.microsoft.com/office/powerpoint/2010/main" val="1197776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3200" dirty="0"/>
              <a:t>Federal Small Business Programs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0" indent="0">
              <a:buNone/>
            </a:pPr>
            <a:r>
              <a:rPr lang="en-US" sz="2400" dirty="0"/>
              <a:t>Determining if your business is small -</a:t>
            </a:r>
            <a:endParaRPr lang="en-US" dirty="0"/>
          </a:p>
          <a:p>
            <a:pPr marL="346075" indent="-230188">
              <a:buFont typeface="Arial" panose="020B0604020202020204" pitchFamily="34" charset="0"/>
              <a:buChar char="•"/>
            </a:pPr>
            <a:r>
              <a:rPr lang="en-US" sz="1800" dirty="0"/>
              <a:t>The small business size standards are described in 13 CFR 121.</a:t>
            </a:r>
          </a:p>
          <a:p>
            <a:pPr marL="346075" indent="-230188">
              <a:buFont typeface="Arial" panose="020B0604020202020204" pitchFamily="34" charset="0"/>
              <a:buChar char="•"/>
            </a:pPr>
            <a:r>
              <a:rPr lang="en-US" sz="1800" dirty="0"/>
              <a:t>These small business size standards apply to all SBA programs unless otherwise specified by regulations. </a:t>
            </a:r>
          </a:p>
          <a:p>
            <a:pPr marL="346075" indent="-230188">
              <a:buFont typeface="Arial" panose="020B0604020202020204" pitchFamily="34" charset="0"/>
              <a:buChar char="•"/>
            </a:pPr>
            <a:r>
              <a:rPr lang="en-US" sz="1800" dirty="0"/>
              <a:t>The size standards themselves are expressed either in number of employees or annual receipts in millions of dollars, with a few exceptions. </a:t>
            </a:r>
          </a:p>
          <a:p>
            <a:pPr marL="346075" indent="-230188">
              <a:buFont typeface="Arial" panose="020B0604020202020204" pitchFamily="34" charset="0"/>
              <a:buChar char="•"/>
            </a:pPr>
            <a:r>
              <a:rPr lang="en-US" sz="1800" dirty="0"/>
              <a:t>The number of employees or annual receipts assigned to a NAICS indicates the maximum allowed for a concern and its affiliates in order to be considered small.</a:t>
            </a:r>
          </a:p>
          <a:p>
            <a:pPr marL="346075" indent="-230188">
              <a:buFont typeface="Arial" panose="020B0604020202020204" pitchFamily="34" charset="0"/>
              <a:buChar char="•"/>
            </a:pPr>
            <a:r>
              <a:rPr lang="en-US" sz="1800" dirty="0"/>
              <a:t>For SBA Program eligibility, the firm must be small under its Primary NAICS code.</a:t>
            </a:r>
          </a:p>
          <a:p>
            <a:pPr marL="346075" indent="-230188">
              <a:buFont typeface="Arial" panose="020B0604020202020204" pitchFamily="34" charset="0"/>
              <a:buChar char="•"/>
            </a:pPr>
            <a:r>
              <a:rPr lang="en-US" sz="1800" dirty="0"/>
              <a:t>For SBA small business set-aside contracts, the firm must be small for the NAICS code assigned to the procurement.</a:t>
            </a:r>
          </a:p>
        </p:txBody>
      </p:sp>
    </p:spTree>
    <p:extLst>
      <p:ext uri="{BB962C8B-B14F-4D97-AF65-F5344CB8AC3E}">
        <p14:creationId xmlns:p14="http://schemas.microsoft.com/office/powerpoint/2010/main" val="3235142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Federal Small Business Programs</a:t>
            </a:r>
          </a:p>
        </p:txBody>
      </p:sp>
      <p:sp>
        <p:nvSpPr>
          <p:cNvPr id="3" name="Content Placeholder 2"/>
          <p:cNvSpPr>
            <a:spLocks noGrp="1"/>
          </p:cNvSpPr>
          <p:nvPr>
            <p:ph idx="1"/>
          </p:nvPr>
        </p:nvSpPr>
        <p:spPr/>
        <p:txBody>
          <a:bodyPr>
            <a:normAutofit/>
          </a:bodyPr>
          <a:lstStyle/>
          <a:p>
            <a:pPr>
              <a:lnSpc>
                <a:spcPct val="100000"/>
              </a:lnSpc>
              <a:spcBef>
                <a:spcPts val="0"/>
              </a:spcBef>
              <a:spcAft>
                <a:spcPts val="600"/>
              </a:spcAft>
            </a:pPr>
            <a:r>
              <a:rPr lang="en-US" dirty="0"/>
              <a:t>Registration Requirements</a:t>
            </a:r>
          </a:p>
          <a:p>
            <a:pPr marL="346075" indent="-230188">
              <a:lnSpc>
                <a:spcPct val="100000"/>
              </a:lnSpc>
              <a:spcBef>
                <a:spcPts val="0"/>
              </a:spcBef>
              <a:spcAft>
                <a:spcPts val="600"/>
              </a:spcAft>
              <a:buFont typeface="Arial" panose="020B0604020202020204" pitchFamily="34" charset="0"/>
              <a:buChar char="•"/>
            </a:pPr>
            <a:r>
              <a:rPr lang="en-US" sz="1800" dirty="0"/>
              <a:t>State requirements (licenses / articles / business &amp; professional licenses)</a:t>
            </a:r>
          </a:p>
          <a:p>
            <a:pPr marL="346075" indent="-230188">
              <a:lnSpc>
                <a:spcPct val="100000"/>
              </a:lnSpc>
              <a:spcBef>
                <a:spcPts val="0"/>
              </a:spcBef>
              <a:spcAft>
                <a:spcPts val="600"/>
              </a:spcAft>
              <a:buFont typeface="Arial" panose="020B0604020202020204" pitchFamily="34" charset="0"/>
              <a:buChar char="•"/>
            </a:pPr>
            <a:r>
              <a:rPr lang="en-US" sz="1800" dirty="0"/>
              <a:t>IRS [Tax ID / EIN] </a:t>
            </a:r>
          </a:p>
          <a:p>
            <a:pPr marL="346075" indent="-230188">
              <a:lnSpc>
                <a:spcPct val="100000"/>
              </a:lnSpc>
              <a:spcBef>
                <a:spcPts val="0"/>
              </a:spcBef>
              <a:spcAft>
                <a:spcPts val="600"/>
              </a:spcAft>
              <a:buFont typeface="Arial" panose="020B0604020202020204" pitchFamily="34" charset="0"/>
              <a:buChar char="•"/>
            </a:pPr>
            <a:r>
              <a:rPr lang="en-US" sz="1800" dirty="0"/>
              <a:t>Dun &amp; Bradstreet [DUNS] – being replaced by a unique government identifier</a:t>
            </a:r>
          </a:p>
          <a:p>
            <a:pPr marL="346075" indent="-230188">
              <a:lnSpc>
                <a:spcPct val="100000"/>
              </a:lnSpc>
              <a:spcBef>
                <a:spcPts val="0"/>
              </a:spcBef>
              <a:spcAft>
                <a:spcPts val="600"/>
              </a:spcAft>
              <a:buFont typeface="Arial" panose="020B0604020202020204" pitchFamily="34" charset="0"/>
              <a:buChar char="•"/>
            </a:pPr>
            <a:r>
              <a:rPr lang="en-US" sz="1800" dirty="0"/>
              <a:t>System for Award Management (SAM)</a:t>
            </a:r>
          </a:p>
          <a:p>
            <a:pPr marL="346075" indent="-230188">
              <a:lnSpc>
                <a:spcPct val="100000"/>
              </a:lnSpc>
              <a:spcBef>
                <a:spcPts val="0"/>
              </a:spcBef>
              <a:spcAft>
                <a:spcPts val="600"/>
              </a:spcAft>
              <a:buFont typeface="Arial" panose="020B0604020202020204" pitchFamily="34" charset="0"/>
              <a:buChar char="•"/>
            </a:pPr>
            <a:r>
              <a:rPr lang="en-US" sz="1800" dirty="0"/>
              <a:t>Dynamic Small Business Search (DSBS)</a:t>
            </a:r>
          </a:p>
          <a:p>
            <a:pPr marL="346075" indent="-230188">
              <a:lnSpc>
                <a:spcPct val="100000"/>
              </a:lnSpc>
              <a:spcBef>
                <a:spcPts val="0"/>
              </a:spcBef>
              <a:spcAft>
                <a:spcPts val="600"/>
              </a:spcAft>
              <a:buFont typeface="Arial" panose="020B0604020202020204" pitchFamily="34" charset="0"/>
              <a:buChar char="•"/>
            </a:pPr>
            <a:r>
              <a:rPr lang="en-US" sz="1800" dirty="0"/>
              <a:t>SBA – </a:t>
            </a:r>
          </a:p>
          <a:p>
            <a:pPr marL="638683" lvl="1" indent="-230188">
              <a:lnSpc>
                <a:spcPct val="100000"/>
              </a:lnSpc>
              <a:spcBef>
                <a:spcPts val="0"/>
              </a:spcBef>
              <a:spcAft>
                <a:spcPts val="600"/>
              </a:spcAft>
              <a:buFont typeface="Arial" panose="020B0604020202020204" pitchFamily="34" charset="0"/>
              <a:buChar char="•"/>
            </a:pPr>
            <a:r>
              <a:rPr lang="en-US" sz="1600" dirty="0"/>
              <a:t>General Login System (GLS) </a:t>
            </a:r>
          </a:p>
          <a:p>
            <a:pPr marL="638683" lvl="1" indent="-230188">
              <a:lnSpc>
                <a:spcPct val="100000"/>
              </a:lnSpc>
              <a:spcBef>
                <a:spcPts val="0"/>
              </a:spcBef>
              <a:spcAft>
                <a:spcPts val="600"/>
              </a:spcAft>
              <a:buFont typeface="Arial" panose="020B0604020202020204" pitchFamily="34" charset="0"/>
              <a:buChar char="•"/>
            </a:pPr>
            <a:r>
              <a:rPr lang="en-US" sz="1600" dirty="0"/>
              <a:t>Certify.SBA.Gov</a:t>
            </a:r>
          </a:p>
          <a:p>
            <a:pPr marL="346075" indent="-230188">
              <a:lnSpc>
                <a:spcPct val="100000"/>
              </a:lnSpc>
              <a:spcBef>
                <a:spcPts val="0"/>
              </a:spcBef>
              <a:spcAft>
                <a:spcPts val="600"/>
              </a:spcAft>
              <a:buFont typeface="Arial" panose="020B0604020202020204" pitchFamily="34" charset="0"/>
              <a:buChar char="•"/>
            </a:pPr>
            <a:r>
              <a:rPr lang="en-US" sz="1800" dirty="0"/>
              <a:t>Agency Specific Online Programs / Applications</a:t>
            </a:r>
          </a:p>
          <a:p>
            <a:pPr marL="346075" indent="-230188">
              <a:lnSpc>
                <a:spcPct val="100000"/>
              </a:lnSpc>
              <a:spcBef>
                <a:spcPts val="0"/>
              </a:spcBef>
              <a:spcAft>
                <a:spcPts val="600"/>
              </a:spcAft>
              <a:buFont typeface="Arial" panose="020B0604020202020204" pitchFamily="34" charset="0"/>
              <a:buChar char="•"/>
            </a:pPr>
            <a:r>
              <a:rPr lang="en-US" sz="1800" dirty="0"/>
              <a:t>State Online Programs / Applications</a:t>
            </a:r>
          </a:p>
        </p:txBody>
      </p:sp>
    </p:spTree>
    <p:extLst>
      <p:ext uri="{BB962C8B-B14F-4D97-AF65-F5344CB8AC3E}">
        <p14:creationId xmlns:p14="http://schemas.microsoft.com/office/powerpoint/2010/main" val="2696308676"/>
      </p:ext>
    </p:extLst>
  </p:cSld>
  <p:clrMapOvr>
    <a:masterClrMapping/>
  </p:clrMapOvr>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504</TotalTime>
  <Words>5471</Words>
  <Application>Microsoft Office PowerPoint</Application>
  <PresentationFormat>Widescreen</PresentationFormat>
  <Paragraphs>279</Paragraphs>
  <Slides>29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Retrospect</vt:lpstr>
      <vt:lpstr>Small Business Programs</vt:lpstr>
      <vt:lpstr>Introduction</vt:lpstr>
      <vt:lpstr>Introduction - Small Business Programs</vt:lpstr>
      <vt:lpstr>Introduction - Small Business Programs</vt:lpstr>
      <vt:lpstr>Introduction - Small Business Programs</vt:lpstr>
      <vt:lpstr>Federal Small Business Programs</vt:lpstr>
      <vt:lpstr>Federal Small Business Programs</vt:lpstr>
      <vt:lpstr>Federal Small Business Programs</vt:lpstr>
      <vt:lpstr>Federal Small Business Programs</vt:lpstr>
      <vt:lpstr>Federal Small Business Programs</vt:lpstr>
      <vt:lpstr>Federal Small Business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lpstr>SBA Small Business Contracting Programs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Department of Interior Buy Indian Act</dc:title>
  <dc:creator>David Matekovich</dc:creator>
  <cp:lastModifiedBy>David Matekovich</cp:lastModifiedBy>
  <cp:revision>64</cp:revision>
  <cp:lastPrinted>2019-02-27T19:58:07Z</cp:lastPrinted>
  <dcterms:created xsi:type="dcterms:W3CDTF">2018-11-26T20:27:28Z</dcterms:created>
  <dcterms:modified xsi:type="dcterms:W3CDTF">2020-01-23T19:55:30Z</dcterms:modified>
</cp:coreProperties>
</file>