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7" r:id="rId2"/>
    <p:sldId id="320" r:id="rId3"/>
    <p:sldId id="337" r:id="rId4"/>
    <p:sldId id="301" r:id="rId5"/>
    <p:sldId id="318" r:id="rId6"/>
    <p:sldId id="293" r:id="rId7"/>
    <p:sldId id="292" r:id="rId8"/>
    <p:sldId id="339" r:id="rId9"/>
    <p:sldId id="287" r:id="rId10"/>
    <p:sldId id="344" r:id="rId11"/>
    <p:sldId id="340" r:id="rId12"/>
    <p:sldId id="350" r:id="rId13"/>
    <p:sldId id="351" r:id="rId14"/>
    <p:sldId id="341" r:id="rId15"/>
    <p:sldId id="349" r:id="rId16"/>
    <p:sldId id="352" r:id="rId17"/>
    <p:sldId id="361" r:id="rId18"/>
    <p:sldId id="353" r:id="rId19"/>
    <p:sldId id="354" r:id="rId20"/>
    <p:sldId id="357" r:id="rId21"/>
    <p:sldId id="356" r:id="rId22"/>
    <p:sldId id="355" r:id="rId23"/>
    <p:sldId id="358" r:id="rId24"/>
    <p:sldId id="359" r:id="rId25"/>
    <p:sldId id="36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F4364A-156B-4A8C-A587-525F170CC2D5}">
          <p14:sldIdLst>
            <p14:sldId id="257"/>
            <p14:sldId id="320"/>
            <p14:sldId id="337"/>
            <p14:sldId id="301"/>
            <p14:sldId id="318"/>
            <p14:sldId id="293"/>
            <p14:sldId id="292"/>
            <p14:sldId id="339"/>
            <p14:sldId id="287"/>
            <p14:sldId id="344"/>
            <p14:sldId id="340"/>
            <p14:sldId id="350"/>
            <p14:sldId id="351"/>
            <p14:sldId id="341"/>
            <p14:sldId id="349"/>
            <p14:sldId id="352"/>
            <p14:sldId id="361"/>
            <p14:sldId id="353"/>
            <p14:sldId id="354"/>
            <p14:sldId id="357"/>
            <p14:sldId id="356"/>
            <p14:sldId id="355"/>
            <p14:sldId id="358"/>
            <p14:sldId id="359"/>
            <p14:sldId id="3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8" d="100"/>
          <a:sy n="98" d="100"/>
        </p:scale>
        <p:origin x="108"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83219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7663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81B18-5B86-4F65-8760-099C06571C6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32999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281B18-5B86-4F65-8760-099C06571C6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6CEB9-51C5-485F-9343-412B703FE76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281B18-5B86-4F65-8760-099C06571C6A}"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102489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281B18-5B86-4F65-8760-099C06571C6A}"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318615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281B18-5B86-4F65-8760-099C06571C6A}"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52712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281B18-5B86-4F65-8760-099C06571C6A}" type="datetimeFigureOut">
              <a:rPr lang="en-US" smtClean="0"/>
              <a:t>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223757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281B18-5B86-4F65-8760-099C06571C6A}" type="datetimeFigureOut">
              <a:rPr lang="en-US" smtClean="0"/>
              <a:t>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36CEB9-51C5-485F-9343-412B703FE76A}" type="slidenum">
              <a:rPr lang="en-US" smtClean="0"/>
              <a:t>‹#›</a:t>
            </a:fld>
            <a:endParaRPr lang="en-US"/>
          </a:p>
        </p:txBody>
      </p:sp>
    </p:spTree>
    <p:extLst>
      <p:ext uri="{BB962C8B-B14F-4D97-AF65-F5344CB8AC3E}">
        <p14:creationId xmlns:p14="http://schemas.microsoft.com/office/powerpoint/2010/main" val="400649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281B18-5B86-4F65-8760-099C06571C6A}"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6CEB9-51C5-485F-9343-412B703FE76A}" type="slidenum">
              <a:rPr lang="en-US" smtClean="0"/>
              <a:t>‹#›</a:t>
            </a:fld>
            <a:endParaRPr lang="en-US"/>
          </a:p>
        </p:txBody>
      </p:sp>
    </p:spTree>
    <p:extLst>
      <p:ext uri="{BB962C8B-B14F-4D97-AF65-F5344CB8AC3E}">
        <p14:creationId xmlns:p14="http://schemas.microsoft.com/office/powerpoint/2010/main" val="418517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281B18-5B86-4F65-8760-099C06571C6A}" type="datetimeFigureOut">
              <a:rPr lang="en-US" smtClean="0"/>
              <a:t>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36CEB9-51C5-485F-9343-412B703FE76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1298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ertify.sba.gov/" TargetMode="External"/><Relationship Id="rId7" Type="http://schemas.openxmlformats.org/officeDocument/2006/relationships/hyperlink" Target="https://sam.gov/SAM/" TargetMode="External"/><Relationship Id="rId2" Type="http://schemas.openxmlformats.org/officeDocument/2006/relationships/hyperlink" Target="https://www.sba.gov/" TargetMode="External"/><Relationship Id="rId1" Type="http://schemas.openxmlformats.org/officeDocument/2006/relationships/slideLayout" Target="../slideLayouts/slideLayout2.xml"/><Relationship Id="rId6" Type="http://schemas.openxmlformats.org/officeDocument/2006/relationships/hyperlink" Target="http://dsbs.sba.gov/dsbs/search/dsp_dsbs.cfm" TargetMode="External"/><Relationship Id="rId5" Type="http://schemas.openxmlformats.org/officeDocument/2006/relationships/hyperlink" Target="https://www.ecfr.gov/" TargetMode="External"/><Relationship Id="rId4" Type="http://schemas.openxmlformats.org/officeDocument/2006/relationships/hyperlink" Target="https://www.census.gov/eos/www/na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ommerce.alaska.gov/web/cbpl/Home.aspx" TargetMode="External"/><Relationship Id="rId3" Type="http://schemas.openxmlformats.org/officeDocument/2006/relationships/hyperlink" Target="https://www.fpds.gov/fpdsng_cms/index.php/en/" TargetMode="External"/><Relationship Id="rId7" Type="http://schemas.openxmlformats.org/officeDocument/2006/relationships/hyperlink" Target="https://aksbdc.org/" TargetMode="External"/><Relationship Id="rId2" Type="http://schemas.openxmlformats.org/officeDocument/2006/relationships/hyperlink" Target="https://beta.sam.gov/" TargetMode="External"/><Relationship Id="rId1" Type="http://schemas.openxmlformats.org/officeDocument/2006/relationships/slideLayout" Target="../slideLayouts/slideLayout2.xml"/><Relationship Id="rId6" Type="http://schemas.openxmlformats.org/officeDocument/2006/relationships/hyperlink" Target="https://ptacalaska.org/" TargetMode="External"/><Relationship Id="rId11" Type="http://schemas.openxmlformats.org/officeDocument/2006/relationships/hyperlink" Target="https://maps.certify.sba.gov/hubzone/map#center=39.828200,-98.579500&amp;zoom=5" TargetMode="External"/><Relationship Id="rId5" Type="http://schemas.openxmlformats.org/officeDocument/2006/relationships/hyperlink" Target="https://www.ak-nptac.com/" TargetMode="External"/><Relationship Id="rId10" Type="http://schemas.openxmlformats.org/officeDocument/2006/relationships/hyperlink" Target="https://iris-vss.alaska.gov/webapp/PRDVSS1X1/AltSelfService" TargetMode="External"/><Relationship Id="rId4" Type="http://schemas.openxmlformats.org/officeDocument/2006/relationships/hyperlink" Target="https://www.usaspending.gov/#/" TargetMode="External"/><Relationship Id="rId9" Type="http://schemas.openxmlformats.org/officeDocument/2006/relationships/hyperlink" Target="http://www.dot.state.ak.us/cvlrts/aucp.s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apfs.dhs.gov/" TargetMode="External"/><Relationship Id="rId3" Type="http://schemas.openxmlformats.org/officeDocument/2006/relationships/hyperlink" Target="https://www.dm.usda.gov/smallbus/forecast.htm" TargetMode="External"/><Relationship Id="rId7" Type="http://schemas.openxmlformats.org/officeDocument/2006/relationships/hyperlink" Target="https://www.energy.gov/osdbu/acquisition-forecast" TargetMode="External"/><Relationship Id="rId12" Type="http://schemas.openxmlformats.org/officeDocument/2006/relationships/hyperlink" Target="https://www.doi.gov/pmb/osdbu/forecast" TargetMode="External"/><Relationship Id="rId2" Type="http://schemas.openxmlformats.org/officeDocument/2006/relationships/hyperlink" Target="https://www.usaid.gov/business-forecast/search" TargetMode="External"/><Relationship Id="rId1" Type="http://schemas.openxmlformats.org/officeDocument/2006/relationships/slideLayout" Target="../slideLayouts/slideLayout2.xml"/><Relationship Id="rId6" Type="http://schemas.openxmlformats.org/officeDocument/2006/relationships/hyperlink" Target="https://www2.ed.gov/fund/contract/find/forecast.html?exp=0" TargetMode="External"/><Relationship Id="rId11" Type="http://schemas.openxmlformats.org/officeDocument/2006/relationships/hyperlink" Target="https://www.dol.gov/oasam/boc/aappf/index.htm" TargetMode="External"/><Relationship Id="rId5" Type="http://schemas.openxmlformats.org/officeDocument/2006/relationships/hyperlink" Target="https://business.defense.gov/" TargetMode="External"/><Relationship Id="rId10" Type="http://schemas.openxmlformats.org/officeDocument/2006/relationships/hyperlink" Target="https://www.justice.gov/osdbu/find-contracting-opportunities" TargetMode="External"/><Relationship Id="rId4" Type="http://schemas.openxmlformats.org/officeDocument/2006/relationships/hyperlink" Target="https://faaps.commerce.gov/publicview.asp" TargetMode="External"/><Relationship Id="rId9" Type="http://schemas.openxmlformats.org/officeDocument/2006/relationships/hyperlink" Target="https://www.hud.gov/program_offices/sdb/4cas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rc.gov/about-nrc/contracting/small-business/forecast.html" TargetMode="External"/><Relationship Id="rId3" Type="http://schemas.openxmlformats.org/officeDocument/2006/relationships/hyperlink" Target="https://www.treasury.gov/resource-center/sb-programs/Pages/dcfo-osdbu-mp-forecast.aspx" TargetMode="External"/><Relationship Id="rId7" Type="http://schemas.openxmlformats.org/officeDocument/2006/relationships/hyperlink" Target="https://www.hq.nasa.gov/office/procurement/forecast/" TargetMode="External"/><Relationship Id="rId2" Type="http://schemas.openxmlformats.org/officeDocument/2006/relationships/hyperlink" Target="https://www.state.gov/s/dmr/sdbu/pubs/c6447.htm" TargetMode="External"/><Relationship Id="rId1" Type="http://schemas.openxmlformats.org/officeDocument/2006/relationships/slideLayout" Target="../slideLayouts/slideLayout2.xml"/><Relationship Id="rId6" Type="http://schemas.openxmlformats.org/officeDocument/2006/relationships/hyperlink" Target="https://www.gsa.gov/buying-selling/forecast-of-contracting-opportunities" TargetMode="External"/><Relationship Id="rId11" Type="http://schemas.openxmlformats.org/officeDocument/2006/relationships/hyperlink" Target="https://www.si.edu/oeema/" TargetMode="External"/><Relationship Id="rId5" Type="http://schemas.openxmlformats.org/officeDocument/2006/relationships/hyperlink" Target="https://ofmpub.epa.gov/apex/forecast/f?p=122:1:7500526658720" TargetMode="External"/><Relationship Id="rId10" Type="http://schemas.openxmlformats.org/officeDocument/2006/relationships/hyperlink" Target="https://www.ssa.gov/agency/osdbu/contract-forecast-intro.html" TargetMode="External"/><Relationship Id="rId4" Type="http://schemas.openxmlformats.org/officeDocument/2006/relationships/hyperlink" Target="https://www.vendorportal.ecms.va.gov/eVP/FCO/FCO.aspx" TargetMode="External"/><Relationship Id="rId9" Type="http://schemas.openxmlformats.org/officeDocument/2006/relationships/hyperlink" Target="https://www.opm.gov/about-us/doing-business-with-opm/contracting-opportunitie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emcbc.doe.gov/About/CurrentAcquisitionWebsites" TargetMode="External"/><Relationship Id="rId13" Type="http://schemas.openxmlformats.org/officeDocument/2006/relationships/hyperlink" Target="http://www.sba.gov/" TargetMode="External"/><Relationship Id="rId3" Type="http://schemas.openxmlformats.org/officeDocument/2006/relationships/hyperlink" Target="http://www.anl.gov/work-argonne" TargetMode="External"/><Relationship Id="rId7" Type="http://schemas.openxmlformats.org/officeDocument/2006/relationships/hyperlink" Target="http://www.wipp.energy.gov/proc/html/sourcessought.htm" TargetMode="External"/><Relationship Id="rId12" Type="http://schemas.openxmlformats.org/officeDocument/2006/relationships/hyperlink" Target="https://www.sam.gov/" TargetMode="External"/><Relationship Id="rId2" Type="http://schemas.openxmlformats.org/officeDocument/2006/relationships/hyperlink" Target="https://www.ameslab.gov/operations/purchasing/small-business-program" TargetMode="External"/><Relationship Id="rId1" Type="http://schemas.openxmlformats.org/officeDocument/2006/relationships/slideLayout" Target="../slideLayouts/slideLayout2.xml"/><Relationship Id="rId6" Type="http://schemas.openxmlformats.org/officeDocument/2006/relationships/hyperlink" Target="http://www.energy.gov/osdbu/small-business-services/small-business-points-contact" TargetMode="External"/><Relationship Id="rId11" Type="http://schemas.openxmlformats.org/officeDocument/2006/relationships/hyperlink" Target="http://www.id.doe.gov/PSD/PSDHomepage.htm" TargetMode="External"/><Relationship Id="rId5" Type="http://schemas.openxmlformats.org/officeDocument/2006/relationships/hyperlink" Target="https://www.census.gov/eos/www/naics/" TargetMode="External"/><Relationship Id="rId10" Type="http://schemas.openxmlformats.org/officeDocument/2006/relationships/hyperlink" Target="http://www.fedbizopps.gov/" TargetMode="External"/><Relationship Id="rId4" Type="http://schemas.openxmlformats.org/officeDocument/2006/relationships/hyperlink" Target="https://www.bpa.gov/Doing%20Business/Pages/default.aspx" TargetMode="External"/><Relationship Id="rId9" Type="http://schemas.openxmlformats.org/officeDocument/2006/relationships/hyperlink" Target="https://www.fedconnect.net/" TargetMode="External"/><Relationship Id="rId14" Type="http://schemas.openxmlformats.org/officeDocument/2006/relationships/hyperlink" Target="http://procurement.lbl.gov/welcome-to-procurement-property/small-business-progra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orise.orau.gov/working-with-us/default.aspx" TargetMode="External"/><Relationship Id="rId13" Type="http://schemas.openxmlformats.org/officeDocument/2006/relationships/hyperlink" Target="http://procurement.pppl.gov/Procurement%20Opportunities.HTM" TargetMode="External"/><Relationship Id="rId3" Type="http://schemas.openxmlformats.org/officeDocument/2006/relationships/hyperlink" Target="http://www.netl.doe.gov/business" TargetMode="External"/><Relationship Id="rId7" Type="http://schemas.openxmlformats.org/officeDocument/2006/relationships/hyperlink" Target="http://nstec.com/ppmgt/procure_index.htm" TargetMode="External"/><Relationship Id="rId12" Type="http://schemas.openxmlformats.org/officeDocument/2006/relationships/hyperlink" Target="https://energy.gov/pppo/pppo-services/pppo-program-management/contracts-procurement" TargetMode="External"/><Relationship Id="rId2" Type="http://schemas.openxmlformats.org/officeDocument/2006/relationships/hyperlink" Target="http://energy.gov/phonebook" TargetMode="External"/><Relationship Id="rId1" Type="http://schemas.openxmlformats.org/officeDocument/2006/relationships/slideLayout" Target="../slideLayouts/slideLayout2.xml"/><Relationship Id="rId6" Type="http://schemas.openxmlformats.org/officeDocument/2006/relationships/hyperlink" Target="http://science.energy.gov/funding-opportunities/" TargetMode="External"/><Relationship Id="rId11" Type="http://schemas.openxmlformats.org/officeDocument/2006/relationships/hyperlink" Target="http://www.pnnl.gov/contracts/homepage.aspx?area=Small_Business_Program" TargetMode="External"/><Relationship Id="rId5" Type="http://schemas.openxmlformats.org/officeDocument/2006/relationships/hyperlink" Target="http://www.nrel.gov/workingwithus/procurement-opps.html" TargetMode="External"/><Relationship Id="rId10" Type="http://schemas.openxmlformats.org/officeDocument/2006/relationships/hyperlink" Target="http://www.hanford.gov/page.cfm/ContractsProcurements" TargetMode="External"/><Relationship Id="rId4" Type="http://schemas.openxmlformats.org/officeDocument/2006/relationships/hyperlink" Target="http://www2.nstec.com/Pages/Procurement.aspx" TargetMode="External"/><Relationship Id="rId9" Type="http://schemas.openxmlformats.org/officeDocument/2006/relationships/hyperlink" Target="https://smallbusiness.ornl.gov/business-opportunitie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group.slac.stanford.edu/ocfo/purchasing/supplier-program/doing-business-with-slac.html" TargetMode="External"/><Relationship Id="rId13" Type="http://schemas.openxmlformats.org/officeDocument/2006/relationships/hyperlink" Target="http://www.wapa.gov/DoingBusiness/Pages/doing-business.aspx" TargetMode="External"/><Relationship Id="rId3" Type="http://schemas.openxmlformats.org/officeDocument/2006/relationships/hyperlink" Target="http://www.sandia.gov/working_with_sandia/index.html" TargetMode="External"/><Relationship Id="rId7" Type="http://schemas.openxmlformats.org/officeDocument/2006/relationships/hyperlink" Target="http://www.srremediation.com/business.html" TargetMode="External"/><Relationship Id="rId12" Type="http://schemas.openxmlformats.org/officeDocument/2006/relationships/hyperlink" Target="http://info.ettp.energy.gov/90day/index.html" TargetMode="External"/><Relationship Id="rId2" Type="http://schemas.openxmlformats.org/officeDocument/2006/relationships/hyperlink" Target="http://www.hanford.gov/page.cfm/RL/RLContractors" TargetMode="External"/><Relationship Id="rId1" Type="http://schemas.openxmlformats.org/officeDocument/2006/relationships/slideLayout" Target="../slideLayouts/slideLayout2.xml"/><Relationship Id="rId6" Type="http://schemas.openxmlformats.org/officeDocument/2006/relationships/hyperlink" Target="http://sro.srs.gov/" TargetMode="External"/><Relationship Id="rId11" Type="http://schemas.openxmlformats.org/officeDocument/2006/relationships/hyperlink" Target="https://misportal.jlab.org/ul/bus_ops/" TargetMode="External"/><Relationship Id="rId5" Type="http://schemas.openxmlformats.org/officeDocument/2006/relationships/hyperlink" Target="http://www.srs.gov/general/busiops/PMMD/pdfs/opportunities.pdf" TargetMode="External"/><Relationship Id="rId10" Type="http://schemas.openxmlformats.org/officeDocument/2006/relationships/hyperlink" Target="http://www.swpa.gov/" TargetMode="External"/><Relationship Id="rId4" Type="http://schemas.openxmlformats.org/officeDocument/2006/relationships/hyperlink" Target="http://srnl.doe.gov/" TargetMode="External"/><Relationship Id="rId9" Type="http://schemas.openxmlformats.org/officeDocument/2006/relationships/hyperlink" Target="https://energy.gov/sepa/services/acquisition-program" TargetMode="External"/><Relationship Id="rId14" Type="http://schemas.openxmlformats.org/officeDocument/2006/relationships/hyperlink" Target="http://www.y12.doe.gov/suppliers/procurement/subcontracting/subcontracting-foreca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ABD2-063E-48CA-8DEA-41AA3B7C2F00}"/>
              </a:ext>
            </a:extLst>
          </p:cNvPr>
          <p:cNvSpPr>
            <a:spLocks noGrp="1"/>
          </p:cNvSpPr>
          <p:nvPr>
            <p:ph type="ctrTitle"/>
          </p:nvPr>
        </p:nvSpPr>
        <p:spPr>
          <a:xfrm>
            <a:off x="4678420" y="1221260"/>
            <a:ext cx="5860482" cy="4415481"/>
          </a:xfrm>
        </p:spPr>
        <p:txBody>
          <a:bodyPr anchor="ctr">
            <a:normAutofit/>
          </a:bodyPr>
          <a:lstStyle/>
          <a:p>
            <a:pPr>
              <a:lnSpc>
                <a:spcPct val="90000"/>
              </a:lnSpc>
            </a:pPr>
            <a:r>
              <a:rPr lang="en-US" sz="3600" dirty="0">
                <a:solidFill>
                  <a:schemeClr val="tx2">
                    <a:lumMod val="75000"/>
                  </a:schemeClr>
                </a:solidFill>
              </a:rPr>
              <a:t>Federal Contracting – </a:t>
            </a:r>
            <a:br>
              <a:rPr lang="en-US" sz="3600" dirty="0">
                <a:solidFill>
                  <a:schemeClr val="tx2">
                    <a:lumMod val="75000"/>
                  </a:schemeClr>
                </a:solidFill>
              </a:rPr>
            </a:br>
            <a:r>
              <a:rPr lang="en-US" sz="3600" dirty="0">
                <a:solidFill>
                  <a:schemeClr val="tx2">
                    <a:lumMod val="75000"/>
                  </a:schemeClr>
                </a:solidFill>
              </a:rPr>
              <a:t>Marketing Basics</a:t>
            </a:r>
          </a:p>
        </p:txBody>
      </p:sp>
      <p:sp>
        <p:nvSpPr>
          <p:cNvPr id="3" name="Subtitle 2">
            <a:extLst>
              <a:ext uri="{FF2B5EF4-FFF2-40B4-BE49-F238E27FC236}">
                <a16:creationId xmlns:a16="http://schemas.microsoft.com/office/drawing/2014/main" id="{F4BB52AB-18A3-4CDF-B642-D318B130A58F}"/>
              </a:ext>
            </a:extLst>
          </p:cNvPr>
          <p:cNvSpPr>
            <a:spLocks noGrp="1"/>
          </p:cNvSpPr>
          <p:nvPr>
            <p:ph type="subTitle" idx="1"/>
          </p:nvPr>
        </p:nvSpPr>
        <p:spPr>
          <a:xfrm>
            <a:off x="1154954" y="1377298"/>
            <a:ext cx="2869971" cy="4259443"/>
          </a:xfrm>
        </p:spPr>
        <p:txBody>
          <a:bodyPr anchor="ctr">
            <a:normAutofit/>
          </a:bodyPr>
          <a:lstStyle/>
          <a:p>
            <a:r>
              <a:rPr lang="en-US" sz="1600" dirty="0">
                <a:solidFill>
                  <a:schemeClr val="tx2">
                    <a:lumMod val="75000"/>
                  </a:schemeClr>
                </a:solidFill>
              </a:rPr>
              <a:t>Alaska Native Procurement and Technical Assistance Center (NPTAC)</a:t>
            </a:r>
          </a:p>
          <a:p>
            <a:endParaRPr lang="en-US" sz="1600" dirty="0">
              <a:solidFill>
                <a:schemeClr val="tx2">
                  <a:lumMod val="75000"/>
                </a:schemeClr>
              </a:solidFill>
            </a:endParaRPr>
          </a:p>
          <a:p>
            <a:r>
              <a:rPr lang="en-US" sz="1600" dirty="0">
                <a:solidFill>
                  <a:schemeClr val="tx2">
                    <a:lumMod val="75000"/>
                  </a:schemeClr>
                </a:solidFill>
              </a:rPr>
              <a:t>David Matekovich, Program Manager</a:t>
            </a:r>
          </a:p>
          <a:p>
            <a:endParaRPr lang="en-US" sz="1600" dirty="0">
              <a:solidFill>
                <a:schemeClr val="tx2">
                  <a:lumMod val="75000"/>
                </a:schemeClr>
              </a:solidFill>
            </a:endParaRPr>
          </a:p>
          <a:p>
            <a:r>
              <a:rPr lang="en-US" sz="1600" dirty="0">
                <a:solidFill>
                  <a:schemeClr val="tx2">
                    <a:lumMod val="75000"/>
                  </a:schemeClr>
                </a:solidFill>
              </a:rPr>
              <a:t>Troy Ryder, NPTAC Counselor</a:t>
            </a:r>
          </a:p>
        </p:txBody>
      </p:sp>
      <p:sp>
        <p:nvSpPr>
          <p:cNvPr id="4" name="TextBox 3">
            <a:extLst>
              <a:ext uri="{FF2B5EF4-FFF2-40B4-BE49-F238E27FC236}">
                <a16:creationId xmlns:a16="http://schemas.microsoft.com/office/drawing/2014/main" id="{946DE3DE-0BD4-4B4B-A491-CF7F3C611377}"/>
              </a:ext>
            </a:extLst>
          </p:cNvPr>
          <p:cNvSpPr txBox="1"/>
          <p:nvPr/>
        </p:nvSpPr>
        <p:spPr>
          <a:xfrm>
            <a:off x="1154954" y="5750011"/>
            <a:ext cx="9966127" cy="230832"/>
          </a:xfrm>
          <a:prstGeom prst="rect">
            <a:avLst/>
          </a:prstGeom>
          <a:noFill/>
        </p:spPr>
        <p:txBody>
          <a:bodyPr wrap="square" rtlCol="0">
            <a:spAutoFit/>
          </a:bodyPr>
          <a:lstStyle/>
          <a:p>
            <a:r>
              <a:rPr lang="en-US" sz="900" dirty="0"/>
              <a:t>The Alaska Native Procurement Technical Assistance Center is funded in part through a cooperative agreement with the Defense Logistics Agency.</a:t>
            </a:r>
          </a:p>
        </p:txBody>
      </p:sp>
      <p:pic>
        <p:nvPicPr>
          <p:cNvPr id="6" name="Picture 5">
            <a:extLst>
              <a:ext uri="{FF2B5EF4-FFF2-40B4-BE49-F238E27FC236}">
                <a16:creationId xmlns:a16="http://schemas.microsoft.com/office/drawing/2014/main" id="{D5F51A46-22B7-41DB-A271-F7F005762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210" y="4761643"/>
            <a:ext cx="3228975" cy="1219200"/>
          </a:xfrm>
          <a:prstGeom prst="rect">
            <a:avLst/>
          </a:prstGeom>
        </p:spPr>
      </p:pic>
    </p:spTree>
    <p:extLst>
      <p:ext uri="{BB962C8B-B14F-4D97-AF65-F5344CB8AC3E}">
        <p14:creationId xmlns:p14="http://schemas.microsoft.com/office/powerpoint/2010/main" val="110105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Strategy</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85000" lnSpcReduction="20000"/>
          </a:bodyPr>
          <a:lstStyle/>
          <a:p>
            <a:pPr marL="0" indent="0">
              <a:lnSpc>
                <a:spcPct val="120000"/>
              </a:lnSpc>
              <a:spcBef>
                <a:spcPts val="0"/>
              </a:spcBef>
              <a:spcAft>
                <a:spcPts val="600"/>
              </a:spcAft>
              <a:buNone/>
            </a:pPr>
            <a:r>
              <a:rPr lang="en-US" sz="2400" dirty="0"/>
              <a:t>Marketing Strategy  </a:t>
            </a:r>
          </a:p>
          <a:p>
            <a:pPr marL="346075" indent="-230188">
              <a:lnSpc>
                <a:spcPct val="120000"/>
              </a:lnSpc>
              <a:spcBef>
                <a:spcPts val="0"/>
              </a:spcBef>
              <a:spcAft>
                <a:spcPts val="600"/>
              </a:spcAft>
              <a:buFont typeface="Arial" panose="020B0604020202020204" pitchFamily="34" charset="0"/>
              <a:buChar char="•"/>
            </a:pPr>
            <a:r>
              <a:rPr lang="en-US" sz="1800" dirty="0"/>
              <a:t>Goals are generally categorized as short term and long term.  </a:t>
            </a:r>
          </a:p>
          <a:p>
            <a:pPr marL="346075" indent="-230188">
              <a:lnSpc>
                <a:spcPct val="120000"/>
              </a:lnSpc>
              <a:spcBef>
                <a:spcPts val="0"/>
              </a:spcBef>
              <a:spcAft>
                <a:spcPts val="600"/>
              </a:spcAft>
              <a:buFont typeface="Arial" panose="020B0604020202020204" pitchFamily="34" charset="0"/>
              <a:buChar char="•"/>
            </a:pPr>
            <a:r>
              <a:rPr lang="en-US" sz="1800" dirty="0"/>
              <a:t>Short term goals generally occur within 1 year or less:</a:t>
            </a:r>
          </a:p>
          <a:p>
            <a:pPr marL="638683" lvl="1" indent="-230188">
              <a:lnSpc>
                <a:spcPct val="120000"/>
              </a:lnSpc>
              <a:spcBef>
                <a:spcPts val="0"/>
              </a:spcBef>
              <a:spcAft>
                <a:spcPts val="600"/>
              </a:spcAft>
              <a:buFont typeface="Arial" panose="020B0604020202020204" pitchFamily="34" charset="0"/>
              <a:buChar char="•"/>
            </a:pPr>
            <a:r>
              <a:rPr lang="en-US" sz="1600" dirty="0"/>
              <a:t>Acquiring additional capital - loans, lines of credit, or equity investment.</a:t>
            </a:r>
          </a:p>
          <a:p>
            <a:pPr marL="638683" lvl="1" indent="-230188">
              <a:lnSpc>
                <a:spcPct val="120000"/>
              </a:lnSpc>
              <a:spcBef>
                <a:spcPts val="0"/>
              </a:spcBef>
              <a:spcAft>
                <a:spcPts val="600"/>
              </a:spcAft>
              <a:buFont typeface="Arial" panose="020B0604020202020204" pitchFamily="34" charset="0"/>
              <a:buChar char="•"/>
            </a:pPr>
            <a:r>
              <a:rPr lang="en-US" sz="1600" dirty="0"/>
              <a:t>Hiring additional staff - qualified employees, project manager, administrative support, etc.</a:t>
            </a:r>
          </a:p>
          <a:p>
            <a:pPr marL="638683" lvl="1" indent="-230188">
              <a:lnSpc>
                <a:spcPct val="120000"/>
              </a:lnSpc>
              <a:spcBef>
                <a:spcPts val="0"/>
              </a:spcBef>
              <a:spcAft>
                <a:spcPts val="600"/>
              </a:spcAft>
              <a:buFont typeface="Arial" panose="020B0604020202020204" pitchFamily="34" charset="0"/>
              <a:buChar char="•"/>
            </a:pPr>
            <a:r>
              <a:rPr lang="en-US" sz="1600" dirty="0"/>
              <a:t>New office – more square footage, multiple locations, expanding into new markets.</a:t>
            </a:r>
          </a:p>
          <a:p>
            <a:pPr marL="638683" lvl="1" indent="-230188">
              <a:lnSpc>
                <a:spcPct val="120000"/>
              </a:lnSpc>
              <a:spcBef>
                <a:spcPts val="0"/>
              </a:spcBef>
              <a:spcAft>
                <a:spcPts val="600"/>
              </a:spcAft>
              <a:buFont typeface="Arial" panose="020B0604020202020204" pitchFamily="34" charset="0"/>
              <a:buChar char="•"/>
            </a:pPr>
            <a:r>
              <a:rPr lang="en-US" sz="1600" dirty="0"/>
              <a:t>Equipment or resources – computer systems, software, 3D printer, etc.</a:t>
            </a:r>
          </a:p>
          <a:p>
            <a:pPr marL="346075" indent="-230188">
              <a:lnSpc>
                <a:spcPct val="120000"/>
              </a:lnSpc>
              <a:spcBef>
                <a:spcPts val="0"/>
              </a:spcBef>
              <a:spcAft>
                <a:spcPts val="600"/>
              </a:spcAft>
              <a:buFont typeface="Arial" panose="020B0604020202020204" pitchFamily="34" charset="0"/>
              <a:buChar char="•"/>
            </a:pPr>
            <a:r>
              <a:rPr lang="en-US" sz="1800" dirty="0"/>
              <a:t>Long term goals generally occur over a greater period, typically more than 1 year:</a:t>
            </a:r>
          </a:p>
          <a:p>
            <a:pPr marL="638683" lvl="1" indent="-230188">
              <a:lnSpc>
                <a:spcPct val="120000"/>
              </a:lnSpc>
              <a:spcBef>
                <a:spcPts val="0"/>
              </a:spcBef>
              <a:spcAft>
                <a:spcPts val="600"/>
              </a:spcAft>
              <a:buFont typeface="Arial" panose="020B0604020202020204" pitchFamily="34" charset="0"/>
              <a:buChar char="•"/>
            </a:pPr>
            <a:r>
              <a:rPr lang="en-US" sz="1600" dirty="0"/>
              <a:t>Process or product development / research.</a:t>
            </a:r>
          </a:p>
          <a:p>
            <a:pPr marL="638683" lvl="1" indent="-230188">
              <a:lnSpc>
                <a:spcPct val="120000"/>
              </a:lnSpc>
              <a:spcBef>
                <a:spcPts val="0"/>
              </a:spcBef>
              <a:spcAft>
                <a:spcPts val="600"/>
              </a:spcAft>
              <a:buFont typeface="Arial" panose="020B0604020202020204" pitchFamily="34" charset="0"/>
              <a:buChar char="•"/>
            </a:pPr>
            <a:r>
              <a:rPr lang="en-US" sz="1600" dirty="0"/>
              <a:t>Profitability and debt liquidation.</a:t>
            </a:r>
          </a:p>
          <a:p>
            <a:pPr marL="638683" lvl="1" indent="-230188">
              <a:lnSpc>
                <a:spcPct val="120000"/>
              </a:lnSpc>
              <a:spcBef>
                <a:spcPts val="0"/>
              </a:spcBef>
              <a:spcAft>
                <a:spcPts val="600"/>
              </a:spcAft>
              <a:buFont typeface="Arial" panose="020B0604020202020204" pitchFamily="34" charset="0"/>
              <a:buChar char="•"/>
            </a:pPr>
            <a:r>
              <a:rPr lang="en-US" sz="1600" dirty="0"/>
              <a:t>Contract pipeline and contract forecasts, contract bid and proposals and contract performance.</a:t>
            </a:r>
          </a:p>
          <a:p>
            <a:pPr marL="638683" lvl="1" indent="-230188">
              <a:lnSpc>
                <a:spcPct val="120000"/>
              </a:lnSpc>
              <a:spcBef>
                <a:spcPts val="0"/>
              </a:spcBef>
              <a:spcAft>
                <a:spcPts val="600"/>
              </a:spcAft>
              <a:buFont typeface="Arial" panose="020B0604020202020204" pitchFamily="34" charset="0"/>
              <a:buChar char="•"/>
            </a:pPr>
            <a:r>
              <a:rPr lang="en-US" sz="1600" dirty="0"/>
              <a:t>Market expansion / market share and capture goals.</a:t>
            </a:r>
          </a:p>
          <a:p>
            <a:pPr marL="638683" lvl="1" indent="-230188">
              <a:lnSpc>
                <a:spcPct val="120000"/>
              </a:lnSpc>
              <a:spcBef>
                <a:spcPts val="0"/>
              </a:spcBef>
              <a:spcAft>
                <a:spcPts val="600"/>
              </a:spcAft>
              <a:buFont typeface="Arial" panose="020B0604020202020204" pitchFamily="34" charset="0"/>
              <a:buChar char="•"/>
            </a:pPr>
            <a:r>
              <a:rPr lang="en-US" sz="1600" dirty="0"/>
              <a:t>Additional product or service offerings / new industry lines.</a:t>
            </a:r>
          </a:p>
        </p:txBody>
      </p:sp>
    </p:spTree>
    <p:extLst>
      <p:ext uri="{BB962C8B-B14F-4D97-AF65-F5344CB8AC3E}">
        <p14:creationId xmlns:p14="http://schemas.microsoft.com/office/powerpoint/2010/main" val="124872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Strategy – Action by NAICS (2018)</a:t>
            </a:r>
          </a:p>
        </p:txBody>
      </p:sp>
      <p:graphicFrame>
        <p:nvGraphicFramePr>
          <p:cNvPr id="4" name="Content Placeholder 3">
            <a:extLst>
              <a:ext uri="{FF2B5EF4-FFF2-40B4-BE49-F238E27FC236}">
                <a16:creationId xmlns:a16="http://schemas.microsoft.com/office/drawing/2014/main" id="{F1F0BA11-30D7-48C8-8E32-FBFF3BE68DA9}"/>
              </a:ext>
            </a:extLst>
          </p:cNvPr>
          <p:cNvGraphicFramePr>
            <a:graphicFrameLocks noGrp="1"/>
          </p:cNvGraphicFramePr>
          <p:nvPr>
            <p:ph idx="1"/>
            <p:extLst>
              <p:ext uri="{D42A27DB-BD31-4B8C-83A1-F6EECF244321}">
                <p14:modId xmlns:p14="http://schemas.microsoft.com/office/powerpoint/2010/main" val="2389466876"/>
              </p:ext>
            </p:extLst>
          </p:nvPr>
        </p:nvGraphicFramePr>
        <p:xfrm>
          <a:off x="1097279" y="1846258"/>
          <a:ext cx="10058400" cy="4355051"/>
        </p:xfrm>
        <a:graphic>
          <a:graphicData uri="http://schemas.openxmlformats.org/drawingml/2006/table">
            <a:tbl>
              <a:tblPr>
                <a:tableStyleId>{5C22544A-7EE6-4342-B048-85BDC9FD1C3A}</a:tableStyleId>
              </a:tblPr>
              <a:tblGrid>
                <a:gridCol w="7807008">
                  <a:extLst>
                    <a:ext uri="{9D8B030D-6E8A-4147-A177-3AD203B41FA5}">
                      <a16:colId xmlns:a16="http://schemas.microsoft.com/office/drawing/2014/main" val="4171372139"/>
                    </a:ext>
                  </a:extLst>
                </a:gridCol>
                <a:gridCol w="939815">
                  <a:extLst>
                    <a:ext uri="{9D8B030D-6E8A-4147-A177-3AD203B41FA5}">
                      <a16:colId xmlns:a16="http://schemas.microsoft.com/office/drawing/2014/main" val="83339839"/>
                    </a:ext>
                  </a:extLst>
                </a:gridCol>
                <a:gridCol w="1311577">
                  <a:extLst>
                    <a:ext uri="{9D8B030D-6E8A-4147-A177-3AD203B41FA5}">
                      <a16:colId xmlns:a16="http://schemas.microsoft.com/office/drawing/2014/main" val="60812012"/>
                    </a:ext>
                  </a:extLst>
                </a:gridCol>
              </a:tblGrid>
              <a:tr h="160926">
                <a:tc>
                  <a:txBody>
                    <a:bodyPr/>
                    <a:lstStyle/>
                    <a:p>
                      <a:pPr algn="ctr" fontAlgn="b"/>
                      <a:r>
                        <a:rPr lang="en-US" sz="1000" u="none" strike="noStrike" dirty="0">
                          <a:effectLst/>
                        </a:rPr>
                        <a:t>NAICS Category (Description)</a:t>
                      </a:r>
                      <a:endParaRPr lang="en-US" sz="1000" b="1" i="0" u="none" strike="noStrike" dirty="0">
                        <a:effectLst/>
                        <a:latin typeface="Arial" panose="020B0604020202020204" pitchFamily="34" charset="0"/>
                      </a:endParaRPr>
                    </a:p>
                  </a:txBody>
                  <a:tcPr marL="7322" marR="7322" marT="7322" marB="0" anchor="ctr"/>
                </a:tc>
                <a:tc>
                  <a:txBody>
                    <a:bodyPr/>
                    <a:lstStyle/>
                    <a:p>
                      <a:pPr algn="ctr" fontAlgn="b"/>
                      <a:r>
                        <a:rPr lang="en-US" sz="1000" u="none" strike="noStrike">
                          <a:effectLst/>
                        </a:rPr>
                        <a:t>Total Actions</a:t>
                      </a:r>
                      <a:endParaRPr lang="en-US" sz="1000" b="1" i="0" u="none" strike="noStrike">
                        <a:effectLst/>
                        <a:latin typeface="Arial" panose="020B0604020202020204" pitchFamily="34" charset="0"/>
                      </a:endParaRPr>
                    </a:p>
                  </a:txBody>
                  <a:tcPr marL="7322" marR="7322" marT="7322" marB="0" anchor="ctr"/>
                </a:tc>
                <a:tc>
                  <a:txBody>
                    <a:bodyPr/>
                    <a:lstStyle/>
                    <a:p>
                      <a:pPr algn="ctr" fontAlgn="b"/>
                      <a:r>
                        <a:rPr lang="en-US" sz="1000" u="none" strike="noStrike">
                          <a:effectLst/>
                        </a:rPr>
                        <a:t>Total Dollars</a:t>
                      </a:r>
                      <a:endParaRPr lang="en-US" sz="1000" b="1"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2400243526"/>
                  </a:ext>
                </a:extLst>
              </a:tr>
              <a:tr h="160926">
                <a:tc>
                  <a:txBody>
                    <a:bodyPr/>
                    <a:lstStyle/>
                    <a:p>
                      <a:pPr algn="l" fontAlgn="b"/>
                      <a:r>
                        <a:rPr lang="en-US" sz="1000" u="none" strike="noStrike" dirty="0">
                          <a:effectLst/>
                        </a:rPr>
                        <a:t>11 (AGRICULTURE, FORESTRY, FISHING AND HUNTING)</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19,675</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$745,273,025.08</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1113737929"/>
                  </a:ext>
                </a:extLst>
              </a:tr>
              <a:tr h="160926">
                <a:tc>
                  <a:txBody>
                    <a:bodyPr/>
                    <a:lstStyle/>
                    <a:p>
                      <a:pPr algn="l" fontAlgn="b"/>
                      <a:r>
                        <a:rPr lang="en-US" sz="1000" u="none" strike="noStrike" dirty="0">
                          <a:effectLst/>
                        </a:rPr>
                        <a:t>21 (MINING, QUARRYING, AND OIL AND GAS EXTRACTION)</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3,151</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$281,689,364.42</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2607150624"/>
                  </a:ext>
                </a:extLst>
              </a:tr>
              <a:tr h="160926">
                <a:tc>
                  <a:txBody>
                    <a:bodyPr/>
                    <a:lstStyle/>
                    <a:p>
                      <a:pPr algn="l" fontAlgn="b"/>
                      <a:r>
                        <a:rPr lang="en-US" sz="1000" u="none" strike="noStrike" dirty="0">
                          <a:effectLst/>
                        </a:rPr>
                        <a:t>22 (UTILITIES)</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13,317</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$2,295,189,288.38</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2519138332"/>
                  </a:ext>
                </a:extLst>
              </a:tr>
              <a:tr h="160926">
                <a:tc>
                  <a:txBody>
                    <a:bodyPr/>
                    <a:lstStyle/>
                    <a:p>
                      <a:pPr algn="l" fontAlgn="b"/>
                      <a:r>
                        <a:rPr lang="en-US" sz="1000" u="none" strike="noStrike" dirty="0">
                          <a:effectLst/>
                        </a:rPr>
                        <a:t>23 (CONSTRUCTION)</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111,529</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$36,284,282,482.53</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2019409921"/>
                  </a:ext>
                </a:extLst>
              </a:tr>
              <a:tr h="160926">
                <a:tc>
                  <a:txBody>
                    <a:bodyPr/>
                    <a:lstStyle/>
                    <a:p>
                      <a:pPr algn="l" fontAlgn="b"/>
                      <a:r>
                        <a:rPr lang="en-US" sz="1000" u="none" strike="noStrike" dirty="0">
                          <a:effectLst/>
                        </a:rPr>
                        <a:t>31 (MANUFACTURING (FOOD, TEXTILE, APPAREL, LEATHER))</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514,108</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$6,978,007,832.45</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3185938832"/>
                  </a:ext>
                </a:extLst>
              </a:tr>
              <a:tr h="160926">
                <a:tc>
                  <a:txBody>
                    <a:bodyPr/>
                    <a:lstStyle/>
                    <a:p>
                      <a:pPr algn="l" fontAlgn="b"/>
                      <a:r>
                        <a:rPr lang="en-US" sz="1000" u="none" strike="noStrike" dirty="0">
                          <a:effectLst/>
                        </a:rPr>
                        <a:t>32 (MANUFACTURING (PAPER, PRINTING, PETROLEUM, COAL, CHEMICAL, PLASTICS, RUBBER, NONMETALIC MINERAL))</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842,951</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$23,769,279,953.00</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1657849684"/>
                  </a:ext>
                </a:extLst>
              </a:tr>
              <a:tr h="160926">
                <a:tc>
                  <a:txBody>
                    <a:bodyPr/>
                    <a:lstStyle/>
                    <a:p>
                      <a:pPr algn="l" fontAlgn="b"/>
                      <a:r>
                        <a:rPr lang="en-US" sz="1000" u="none" strike="noStrike" dirty="0">
                          <a:effectLst/>
                        </a:rPr>
                        <a:t>33 (MANUFACTURING (METALS, MACHINERY, COMPUTER, ELECTRONICS ELECTRICAL TRANSPORTATION EQUIPMENT, FURNITURE, MISCELLANEOUS))</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2,471,963</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$197,477,561,842.90</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1181048848"/>
                  </a:ext>
                </a:extLst>
              </a:tr>
              <a:tr h="160926">
                <a:tc>
                  <a:txBody>
                    <a:bodyPr/>
                    <a:lstStyle/>
                    <a:p>
                      <a:pPr algn="l" fontAlgn="b"/>
                      <a:r>
                        <a:rPr lang="en-US" sz="1000" u="none" strike="noStrike" dirty="0">
                          <a:effectLst/>
                        </a:rPr>
                        <a:t>42 (WHOLESALE TRADE)</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1,399,751</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$9,553,616,758.29</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2731267837"/>
                  </a:ext>
                </a:extLst>
              </a:tr>
              <a:tr h="160926">
                <a:tc>
                  <a:txBody>
                    <a:bodyPr/>
                    <a:lstStyle/>
                    <a:p>
                      <a:pPr algn="l" fontAlgn="b"/>
                      <a:r>
                        <a:rPr lang="en-US" sz="1000" u="none" strike="noStrike" dirty="0">
                          <a:effectLst/>
                        </a:rPr>
                        <a:t>44 (RETAIL TRADE (MOTOR VEHICLE, FURNITURE, ELECTRONICS, BUILDING MATERIAL, FOOD, HEALTH, GASOLINE, CLOTHING))</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35,849</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$1,270,242,421.97</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829725962"/>
                  </a:ext>
                </a:extLst>
              </a:tr>
              <a:tr h="160926">
                <a:tc>
                  <a:txBody>
                    <a:bodyPr/>
                    <a:lstStyle/>
                    <a:p>
                      <a:pPr algn="l" fontAlgn="b"/>
                      <a:r>
                        <a:rPr lang="en-US" sz="1000" u="none" strike="noStrike" dirty="0">
                          <a:effectLst/>
                        </a:rPr>
                        <a:t>45 (RETAIL TRADE (SPORTING GOODS GENERAL MERCHANDISE, MISCELLANEOUS))</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11,001</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$171,060,078.92</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312521604"/>
                  </a:ext>
                </a:extLst>
              </a:tr>
              <a:tr h="160926">
                <a:tc>
                  <a:txBody>
                    <a:bodyPr/>
                    <a:lstStyle/>
                    <a:p>
                      <a:pPr algn="l" fontAlgn="b"/>
                      <a:r>
                        <a:rPr lang="en-US" sz="1000" u="none" strike="noStrike" dirty="0">
                          <a:effectLst/>
                        </a:rPr>
                        <a:t>48 (TRANSPORTATION)</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549,227</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$18,950,366,337.66</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1636486823"/>
                  </a:ext>
                </a:extLst>
              </a:tr>
              <a:tr h="160926">
                <a:tc>
                  <a:txBody>
                    <a:bodyPr/>
                    <a:lstStyle/>
                    <a:p>
                      <a:pPr algn="l" fontAlgn="b"/>
                      <a:r>
                        <a:rPr lang="en-US" sz="1000" u="none" strike="noStrike" dirty="0">
                          <a:effectLst/>
                        </a:rPr>
                        <a:t>49 (POSTAL SERVICE, COURIER/MESSANGER, WAREHOUSING)</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41,969,998</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$1,382,481,337.75</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2832375056"/>
                  </a:ext>
                </a:extLst>
              </a:tr>
              <a:tr h="160926">
                <a:tc>
                  <a:txBody>
                    <a:bodyPr/>
                    <a:lstStyle/>
                    <a:p>
                      <a:pPr algn="l" fontAlgn="b"/>
                      <a:r>
                        <a:rPr lang="en-US" sz="1000" u="none" strike="noStrike" dirty="0">
                          <a:effectLst/>
                        </a:rPr>
                        <a:t>51 (INFORMATION)</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117,239</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$13,651,302,180.10</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378964745"/>
                  </a:ext>
                </a:extLst>
              </a:tr>
              <a:tr h="160926">
                <a:tc>
                  <a:txBody>
                    <a:bodyPr/>
                    <a:lstStyle/>
                    <a:p>
                      <a:pPr algn="l" fontAlgn="b"/>
                      <a:r>
                        <a:rPr lang="en-US" sz="1000" u="none" strike="noStrike" dirty="0">
                          <a:effectLst/>
                        </a:rPr>
                        <a:t>52 (FINANCE AND INSURANCE)</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6,067</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$20,054,785,794.79</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504080233"/>
                  </a:ext>
                </a:extLst>
              </a:tr>
              <a:tr h="160926">
                <a:tc>
                  <a:txBody>
                    <a:bodyPr/>
                    <a:lstStyle/>
                    <a:p>
                      <a:pPr algn="l" fontAlgn="b"/>
                      <a:r>
                        <a:rPr lang="en-US" sz="1000" u="none" strike="noStrike" dirty="0">
                          <a:effectLst/>
                        </a:rPr>
                        <a:t>53 (REAL ESTATE AND RENTAL AND LEASING)</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142,516</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$1,395,680,325.66</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3220945608"/>
                  </a:ext>
                </a:extLst>
              </a:tr>
              <a:tr h="160926">
                <a:tc>
                  <a:txBody>
                    <a:bodyPr/>
                    <a:lstStyle/>
                    <a:p>
                      <a:pPr algn="l" fontAlgn="b"/>
                      <a:r>
                        <a:rPr lang="en-US" sz="1000" u="none" strike="noStrike" dirty="0">
                          <a:effectLst/>
                        </a:rPr>
                        <a:t>54 (PROFESSIONAL, SCIENTIFIC, AND TECHNICAL SERVICES)</a:t>
                      </a:r>
                      <a:endParaRPr lang="en-US" sz="1000" b="0" i="0" u="none" strike="noStrike" dirty="0">
                        <a:effectLst/>
                        <a:latin typeface="Arial" panose="020B0604020202020204" pitchFamily="34" charset="0"/>
                      </a:endParaRPr>
                    </a:p>
                  </a:txBody>
                  <a:tcPr marL="7322" marR="7322" marT="7322" marB="0" anchor="ctr">
                    <a:solidFill>
                      <a:srgbClr val="FFFF00"/>
                    </a:solidFill>
                  </a:tcPr>
                </a:tc>
                <a:tc>
                  <a:txBody>
                    <a:bodyPr/>
                    <a:lstStyle/>
                    <a:p>
                      <a:pPr algn="r" fontAlgn="b"/>
                      <a:r>
                        <a:rPr lang="en-US" sz="1000" u="none" strike="noStrike" dirty="0">
                          <a:effectLst/>
                        </a:rPr>
                        <a:t>454,593</a:t>
                      </a:r>
                      <a:endParaRPr lang="en-US" sz="1000" b="0" i="0" u="none" strike="noStrike" dirty="0">
                        <a:effectLst/>
                        <a:latin typeface="Arial" panose="020B0604020202020204" pitchFamily="34" charset="0"/>
                      </a:endParaRPr>
                    </a:p>
                  </a:txBody>
                  <a:tcPr marL="7322" marR="7322" marT="7322" marB="0" anchor="ctr">
                    <a:solidFill>
                      <a:srgbClr val="FFFF00"/>
                    </a:solidFill>
                  </a:tcPr>
                </a:tc>
                <a:tc>
                  <a:txBody>
                    <a:bodyPr/>
                    <a:lstStyle/>
                    <a:p>
                      <a:pPr algn="r" fontAlgn="b"/>
                      <a:r>
                        <a:rPr lang="en-US" sz="1000" u="none" strike="noStrike" dirty="0">
                          <a:effectLst/>
                        </a:rPr>
                        <a:t>$174,425,853,373.40</a:t>
                      </a:r>
                      <a:endParaRPr lang="en-US" sz="1000" b="0" i="0" u="none" strike="noStrike" dirty="0">
                        <a:effectLst/>
                        <a:latin typeface="Arial" panose="020B0604020202020204" pitchFamily="34" charset="0"/>
                      </a:endParaRPr>
                    </a:p>
                  </a:txBody>
                  <a:tcPr marL="7322" marR="7322" marT="7322" marB="0" anchor="ctr">
                    <a:solidFill>
                      <a:srgbClr val="FFFF00"/>
                    </a:solidFill>
                  </a:tcPr>
                </a:tc>
                <a:extLst>
                  <a:ext uri="{0D108BD9-81ED-4DB2-BD59-A6C34878D82A}">
                    <a16:rowId xmlns:a16="http://schemas.microsoft.com/office/drawing/2014/main" val="2665816332"/>
                  </a:ext>
                </a:extLst>
              </a:tr>
              <a:tr h="170975">
                <a:tc>
                  <a:txBody>
                    <a:bodyPr/>
                    <a:lstStyle/>
                    <a:p>
                      <a:pPr algn="l" fontAlgn="b"/>
                      <a:r>
                        <a:rPr lang="en-US" sz="1000" u="none" strike="noStrike" dirty="0">
                          <a:effectLst/>
                        </a:rPr>
                        <a:t>55 (MANAGEMENT OF COMPANIES AND ENTERPRISES)</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23</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$282,907.24</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1344837938"/>
                  </a:ext>
                </a:extLst>
              </a:tr>
              <a:tr h="160926">
                <a:tc>
                  <a:txBody>
                    <a:bodyPr/>
                    <a:lstStyle/>
                    <a:p>
                      <a:pPr algn="l" fontAlgn="b"/>
                      <a:r>
                        <a:rPr lang="en-US" sz="1000" u="none" strike="noStrike" dirty="0">
                          <a:effectLst/>
                        </a:rPr>
                        <a:t>56 (ADMINISTRATIVE AND SUPPORT AND WASTE MANAGEMENT AND REMEDIATION SERVICES)</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172,036</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a:effectLst/>
                        </a:rPr>
                        <a:t>$58,185,147,099.61</a:t>
                      </a:r>
                      <a:endParaRPr lang="en-US" sz="1000" b="0" i="0" u="none" strike="noStrike">
                        <a:effectLst/>
                        <a:latin typeface="Arial" panose="020B0604020202020204" pitchFamily="34" charset="0"/>
                      </a:endParaRPr>
                    </a:p>
                  </a:txBody>
                  <a:tcPr marL="7322" marR="7322" marT="7322" marB="0" anchor="ctr"/>
                </a:tc>
                <a:extLst>
                  <a:ext uri="{0D108BD9-81ED-4DB2-BD59-A6C34878D82A}">
                    <a16:rowId xmlns:a16="http://schemas.microsoft.com/office/drawing/2014/main" val="971638985"/>
                  </a:ext>
                </a:extLst>
              </a:tr>
              <a:tr h="160926">
                <a:tc>
                  <a:txBody>
                    <a:bodyPr/>
                    <a:lstStyle/>
                    <a:p>
                      <a:pPr algn="l" fontAlgn="b"/>
                      <a:r>
                        <a:rPr lang="en-US" sz="1000" u="none" strike="noStrike">
                          <a:effectLst/>
                        </a:rPr>
                        <a:t>61 (EDUCATIONAL SERVICES)</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28,556</a:t>
                      </a:r>
                      <a:endParaRPr lang="en-US" sz="1000" b="0" i="0" u="none" strike="noStrike" dirty="0">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$4,646,019,710.45</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2888667872"/>
                  </a:ext>
                </a:extLst>
              </a:tr>
              <a:tr h="160926">
                <a:tc>
                  <a:txBody>
                    <a:bodyPr/>
                    <a:lstStyle/>
                    <a:p>
                      <a:pPr algn="l" fontAlgn="b"/>
                      <a:r>
                        <a:rPr lang="en-US" sz="1000" u="none" strike="noStrike">
                          <a:effectLst/>
                        </a:rPr>
                        <a:t>62 (HEALTH CARE AND SOCIAL ASSISTANCE)</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1,555,839</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$10,414,169,679.86</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831136221"/>
                  </a:ext>
                </a:extLst>
              </a:tr>
              <a:tr h="160926">
                <a:tc>
                  <a:txBody>
                    <a:bodyPr/>
                    <a:lstStyle/>
                    <a:p>
                      <a:pPr algn="l" fontAlgn="b"/>
                      <a:r>
                        <a:rPr lang="en-US" sz="1000" u="none" strike="noStrike">
                          <a:effectLst/>
                        </a:rPr>
                        <a:t>71 (ARTS, ENTERTAINMENT, AND RECREATION)</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5,294</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$260,602,422.05</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250461077"/>
                  </a:ext>
                </a:extLst>
              </a:tr>
              <a:tr h="160926">
                <a:tc>
                  <a:txBody>
                    <a:bodyPr/>
                    <a:lstStyle/>
                    <a:p>
                      <a:pPr algn="l" fontAlgn="b"/>
                      <a:r>
                        <a:rPr lang="en-US" sz="1000" u="none" strike="noStrike">
                          <a:effectLst/>
                        </a:rPr>
                        <a:t>72 (ACCOMMODATION AND FOOD SERVICES)</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23,432</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$1,449,948,290.74</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3913084216"/>
                  </a:ext>
                </a:extLst>
              </a:tr>
              <a:tr h="160926">
                <a:tc>
                  <a:txBody>
                    <a:bodyPr/>
                    <a:lstStyle/>
                    <a:p>
                      <a:pPr algn="l" fontAlgn="b"/>
                      <a:r>
                        <a:rPr lang="en-US" sz="1000" u="none" strike="noStrike">
                          <a:effectLst/>
                        </a:rPr>
                        <a:t>81 (OTHER SERVICES (EXCEPT PUBLIC ADMINISTRATION))</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361,970</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$3,825,361,109.09</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1743743"/>
                  </a:ext>
                </a:extLst>
              </a:tr>
              <a:tr h="160926">
                <a:tc>
                  <a:txBody>
                    <a:bodyPr/>
                    <a:lstStyle/>
                    <a:p>
                      <a:pPr algn="l" fontAlgn="b"/>
                      <a:r>
                        <a:rPr lang="en-US" sz="1000" u="none" strike="noStrike">
                          <a:effectLst/>
                        </a:rPr>
                        <a:t>92 (PUBLIC ADMINISTRATION)</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33,297</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$1,552,721,691.47</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1360070758"/>
                  </a:ext>
                </a:extLst>
              </a:tr>
              <a:tr h="160926">
                <a:tc>
                  <a:txBody>
                    <a:bodyPr/>
                    <a:lstStyle/>
                    <a:p>
                      <a:pPr algn="l" fontAlgn="b"/>
                      <a:r>
                        <a:rPr lang="en-US" sz="1000" u="none" strike="noStrike">
                          <a:effectLst/>
                        </a:rPr>
                        <a:t>NO NAICS CATEGORY SPECIFIED</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1,089</a:t>
                      </a:r>
                      <a:endParaRPr lang="en-US" sz="1000" b="0"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$155,863,624.94</a:t>
                      </a:r>
                      <a:endParaRPr lang="en-US" sz="1000" b="0"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1799068929"/>
                  </a:ext>
                </a:extLst>
              </a:tr>
              <a:tr h="160926">
                <a:tc>
                  <a:txBody>
                    <a:bodyPr/>
                    <a:lstStyle/>
                    <a:p>
                      <a:pPr algn="l" fontAlgn="b"/>
                      <a:r>
                        <a:rPr lang="en-US" sz="1000" u="none" strike="noStrike">
                          <a:effectLst/>
                        </a:rPr>
                        <a:t>Total</a:t>
                      </a:r>
                      <a:endParaRPr lang="en-US" sz="1000" b="1"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a:effectLst/>
                        </a:rPr>
                        <a:t>50,844,471</a:t>
                      </a:r>
                      <a:endParaRPr lang="en-US" sz="1000" b="1" i="0" u="none" strike="noStrike">
                        <a:effectLst/>
                        <a:latin typeface="Arial" panose="020B0604020202020204" pitchFamily="34" charset="0"/>
                      </a:endParaRPr>
                    </a:p>
                  </a:txBody>
                  <a:tcPr marL="7322" marR="7322" marT="7322" marB="0" anchor="ctr"/>
                </a:tc>
                <a:tc>
                  <a:txBody>
                    <a:bodyPr/>
                    <a:lstStyle/>
                    <a:p>
                      <a:pPr algn="r" fontAlgn="b"/>
                      <a:r>
                        <a:rPr lang="en-US" sz="1000" u="none" strike="noStrike" dirty="0">
                          <a:effectLst/>
                        </a:rPr>
                        <a:t>$589,176,788,932.75</a:t>
                      </a:r>
                      <a:endParaRPr lang="en-US" sz="1000" b="1" i="0" u="none" strike="noStrike" dirty="0">
                        <a:effectLst/>
                        <a:latin typeface="Arial" panose="020B0604020202020204" pitchFamily="34" charset="0"/>
                      </a:endParaRPr>
                    </a:p>
                  </a:txBody>
                  <a:tcPr marL="7322" marR="7322" marT="7322" marB="0" anchor="ctr"/>
                </a:tc>
                <a:extLst>
                  <a:ext uri="{0D108BD9-81ED-4DB2-BD59-A6C34878D82A}">
                    <a16:rowId xmlns:a16="http://schemas.microsoft.com/office/drawing/2014/main" val="1070367156"/>
                  </a:ext>
                </a:extLst>
              </a:tr>
            </a:tbl>
          </a:graphicData>
        </a:graphic>
      </p:graphicFrame>
    </p:spTree>
    <p:extLst>
      <p:ext uri="{BB962C8B-B14F-4D97-AF65-F5344CB8AC3E}">
        <p14:creationId xmlns:p14="http://schemas.microsoft.com/office/powerpoint/2010/main" val="270740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Strategy – Action by Dollars (2018)</a:t>
            </a:r>
          </a:p>
        </p:txBody>
      </p:sp>
      <p:graphicFrame>
        <p:nvGraphicFramePr>
          <p:cNvPr id="4" name="Content Placeholder 3">
            <a:extLst>
              <a:ext uri="{FF2B5EF4-FFF2-40B4-BE49-F238E27FC236}">
                <a16:creationId xmlns:a16="http://schemas.microsoft.com/office/drawing/2014/main" id="{11C94F59-AE69-4AE4-A3BE-A55F4B2BC2A9}"/>
              </a:ext>
            </a:extLst>
          </p:cNvPr>
          <p:cNvGraphicFramePr>
            <a:graphicFrameLocks noGrp="1"/>
          </p:cNvGraphicFramePr>
          <p:nvPr>
            <p:ph idx="1"/>
            <p:extLst>
              <p:ext uri="{D42A27DB-BD31-4B8C-83A1-F6EECF244321}">
                <p14:modId xmlns:p14="http://schemas.microsoft.com/office/powerpoint/2010/main" val="2358984954"/>
              </p:ext>
            </p:extLst>
          </p:nvPr>
        </p:nvGraphicFramePr>
        <p:xfrm>
          <a:off x="1097279" y="1846258"/>
          <a:ext cx="10058399" cy="4312494"/>
        </p:xfrm>
        <a:graphic>
          <a:graphicData uri="http://schemas.openxmlformats.org/drawingml/2006/table">
            <a:tbl>
              <a:tblPr>
                <a:tableStyleId>{5C22544A-7EE6-4342-B048-85BDC9FD1C3A}</a:tableStyleId>
              </a:tblPr>
              <a:tblGrid>
                <a:gridCol w="7807007">
                  <a:extLst>
                    <a:ext uri="{9D8B030D-6E8A-4147-A177-3AD203B41FA5}">
                      <a16:colId xmlns:a16="http://schemas.microsoft.com/office/drawing/2014/main" val="815917644"/>
                    </a:ext>
                  </a:extLst>
                </a:gridCol>
                <a:gridCol w="939815">
                  <a:extLst>
                    <a:ext uri="{9D8B030D-6E8A-4147-A177-3AD203B41FA5}">
                      <a16:colId xmlns:a16="http://schemas.microsoft.com/office/drawing/2014/main" val="2822633683"/>
                    </a:ext>
                  </a:extLst>
                </a:gridCol>
                <a:gridCol w="1311577">
                  <a:extLst>
                    <a:ext uri="{9D8B030D-6E8A-4147-A177-3AD203B41FA5}">
                      <a16:colId xmlns:a16="http://schemas.microsoft.com/office/drawing/2014/main" val="4233877765"/>
                    </a:ext>
                  </a:extLst>
                </a:gridCol>
              </a:tblGrid>
              <a:tr h="158103">
                <a:tc>
                  <a:txBody>
                    <a:bodyPr/>
                    <a:lstStyle/>
                    <a:p>
                      <a:pPr algn="ctr" fontAlgn="b"/>
                      <a:r>
                        <a:rPr lang="en-US" sz="1000" u="none" strike="noStrike">
                          <a:effectLst/>
                        </a:rPr>
                        <a:t>NAICS Category (Description)</a:t>
                      </a:r>
                      <a:endParaRPr lang="en-US" sz="1000" b="1" i="0" u="none" strike="noStrike">
                        <a:effectLst/>
                        <a:latin typeface="Arial" panose="020B0604020202020204" pitchFamily="34" charset="0"/>
                      </a:endParaRPr>
                    </a:p>
                  </a:txBody>
                  <a:tcPr marL="7322" marR="7322" marT="7322" marB="0" anchor="b"/>
                </a:tc>
                <a:tc>
                  <a:txBody>
                    <a:bodyPr/>
                    <a:lstStyle/>
                    <a:p>
                      <a:pPr algn="ctr" fontAlgn="b"/>
                      <a:r>
                        <a:rPr lang="en-US" sz="1000" u="none" strike="noStrike">
                          <a:effectLst/>
                        </a:rPr>
                        <a:t>Total Actions</a:t>
                      </a:r>
                      <a:endParaRPr lang="en-US" sz="1000" b="1" i="0" u="none" strike="noStrike">
                        <a:effectLst/>
                        <a:latin typeface="Arial" panose="020B0604020202020204" pitchFamily="34" charset="0"/>
                      </a:endParaRPr>
                    </a:p>
                  </a:txBody>
                  <a:tcPr marL="7322" marR="7322" marT="7322" marB="0" anchor="b"/>
                </a:tc>
                <a:tc>
                  <a:txBody>
                    <a:bodyPr/>
                    <a:lstStyle/>
                    <a:p>
                      <a:pPr algn="ctr" fontAlgn="b"/>
                      <a:r>
                        <a:rPr lang="en-US" sz="1000" u="none" strike="noStrike">
                          <a:effectLst/>
                        </a:rPr>
                        <a:t>Total Dollars</a:t>
                      </a:r>
                      <a:endParaRPr lang="en-US" sz="1000" b="1"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2958340274"/>
                  </a:ext>
                </a:extLst>
              </a:tr>
              <a:tr h="158103">
                <a:tc>
                  <a:txBody>
                    <a:bodyPr/>
                    <a:lstStyle/>
                    <a:p>
                      <a:pPr algn="l" fontAlgn="b"/>
                      <a:r>
                        <a:rPr lang="en-US" sz="1000" u="none" strike="noStrike">
                          <a:effectLst/>
                        </a:rPr>
                        <a:t>33 (MANUFACTURING (METALS, MACHINERY, COMPUTER, ELECTRONICS ELECTRICAL TRANSPORTATION EQUIPMENT, FURNITURE, MISCELLANEOUS))</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2,471,963</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$197,477,561,842.90</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54847922"/>
                  </a:ext>
                </a:extLst>
              </a:tr>
              <a:tr h="158103">
                <a:tc>
                  <a:txBody>
                    <a:bodyPr/>
                    <a:lstStyle/>
                    <a:p>
                      <a:pPr algn="l" fontAlgn="b"/>
                      <a:r>
                        <a:rPr lang="en-US" sz="1000" u="none" strike="noStrike" dirty="0">
                          <a:effectLst/>
                        </a:rPr>
                        <a:t>54 (PROFESSIONAL, SCIENTIFIC, AND TECHNICAL SERVICES)</a:t>
                      </a:r>
                      <a:endParaRPr lang="en-US" sz="1000" b="0" i="0" u="none" strike="noStrike" dirty="0">
                        <a:effectLst/>
                        <a:latin typeface="Arial" panose="020B0604020202020204" pitchFamily="34" charset="0"/>
                      </a:endParaRPr>
                    </a:p>
                  </a:txBody>
                  <a:tcPr marL="7322" marR="7322" marT="7322" marB="0" anchor="b">
                    <a:solidFill>
                      <a:srgbClr val="FFFF00"/>
                    </a:solidFill>
                  </a:tcPr>
                </a:tc>
                <a:tc>
                  <a:txBody>
                    <a:bodyPr/>
                    <a:lstStyle/>
                    <a:p>
                      <a:pPr algn="r" fontAlgn="b"/>
                      <a:r>
                        <a:rPr lang="en-US" sz="1000" u="none" strike="noStrike">
                          <a:effectLst/>
                        </a:rPr>
                        <a:t>454,593</a:t>
                      </a:r>
                      <a:endParaRPr lang="en-US" sz="1000" b="0" i="0" u="none" strike="noStrike">
                        <a:effectLst/>
                        <a:latin typeface="Arial" panose="020B0604020202020204" pitchFamily="34" charset="0"/>
                      </a:endParaRPr>
                    </a:p>
                  </a:txBody>
                  <a:tcPr marL="7322" marR="7322" marT="7322" marB="0" anchor="b">
                    <a:solidFill>
                      <a:srgbClr val="FFFF00"/>
                    </a:solidFill>
                  </a:tcPr>
                </a:tc>
                <a:tc>
                  <a:txBody>
                    <a:bodyPr/>
                    <a:lstStyle/>
                    <a:p>
                      <a:pPr algn="r" fontAlgn="b"/>
                      <a:r>
                        <a:rPr lang="en-US" sz="1000" u="none" strike="noStrike" dirty="0">
                          <a:effectLst/>
                        </a:rPr>
                        <a:t>$174,425,853,373.40</a:t>
                      </a:r>
                      <a:endParaRPr lang="en-US" sz="1000" b="0" i="0" u="none" strike="noStrike" dirty="0">
                        <a:effectLst/>
                        <a:latin typeface="Arial" panose="020B0604020202020204" pitchFamily="34" charset="0"/>
                      </a:endParaRPr>
                    </a:p>
                  </a:txBody>
                  <a:tcPr marL="7322" marR="7322" marT="7322" marB="0" anchor="b">
                    <a:solidFill>
                      <a:srgbClr val="FFFF00"/>
                    </a:solidFill>
                  </a:tcPr>
                </a:tc>
                <a:extLst>
                  <a:ext uri="{0D108BD9-81ED-4DB2-BD59-A6C34878D82A}">
                    <a16:rowId xmlns:a16="http://schemas.microsoft.com/office/drawing/2014/main" val="2894589030"/>
                  </a:ext>
                </a:extLst>
              </a:tr>
              <a:tr h="158103">
                <a:tc>
                  <a:txBody>
                    <a:bodyPr/>
                    <a:lstStyle/>
                    <a:p>
                      <a:pPr algn="l" fontAlgn="b"/>
                      <a:r>
                        <a:rPr lang="en-US" sz="1000" u="none" strike="noStrike" dirty="0">
                          <a:effectLst/>
                        </a:rPr>
                        <a:t>56 (ADMINISTRATIVE AND SUPPORT AND WASTE MANAGEMENT AND REMEDIATION SERVICES)</a:t>
                      </a:r>
                      <a:endParaRPr lang="en-US" sz="1000" b="0" i="0" u="none" strike="noStrike" dirty="0">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172,036</a:t>
                      </a:r>
                      <a:endParaRPr lang="en-US" sz="1000" b="0" i="0" u="none" strike="noStrike" dirty="0">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$58,185,147,099.61</a:t>
                      </a:r>
                      <a:endParaRPr lang="en-US" sz="1000" b="0" i="0" u="none" strike="noStrike" dirty="0">
                        <a:effectLst/>
                        <a:latin typeface="Arial" panose="020B0604020202020204" pitchFamily="34" charset="0"/>
                      </a:endParaRPr>
                    </a:p>
                  </a:txBody>
                  <a:tcPr marL="7322" marR="7322" marT="7322" marB="0" anchor="b"/>
                </a:tc>
                <a:extLst>
                  <a:ext uri="{0D108BD9-81ED-4DB2-BD59-A6C34878D82A}">
                    <a16:rowId xmlns:a16="http://schemas.microsoft.com/office/drawing/2014/main" val="3791296825"/>
                  </a:ext>
                </a:extLst>
              </a:tr>
              <a:tr h="158103">
                <a:tc>
                  <a:txBody>
                    <a:bodyPr/>
                    <a:lstStyle/>
                    <a:p>
                      <a:pPr algn="l" fontAlgn="b"/>
                      <a:r>
                        <a:rPr lang="en-US" sz="1000" u="none" strike="noStrike" dirty="0">
                          <a:effectLst/>
                        </a:rPr>
                        <a:t>23 (CONSTRUCTION)</a:t>
                      </a:r>
                      <a:endParaRPr lang="en-US" sz="1000" b="0" i="0" u="none" strike="noStrike" dirty="0">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111,529</a:t>
                      </a:r>
                      <a:endParaRPr lang="en-US" sz="1000" b="0" i="0" u="none" strike="noStrike" dirty="0">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$36,284,282,482.53</a:t>
                      </a:r>
                      <a:endParaRPr lang="en-US" sz="1000" b="0" i="0" u="none" strike="noStrike" dirty="0">
                        <a:effectLst/>
                        <a:latin typeface="Arial" panose="020B0604020202020204" pitchFamily="34" charset="0"/>
                      </a:endParaRPr>
                    </a:p>
                  </a:txBody>
                  <a:tcPr marL="7322" marR="7322" marT="7322" marB="0" anchor="b"/>
                </a:tc>
                <a:extLst>
                  <a:ext uri="{0D108BD9-81ED-4DB2-BD59-A6C34878D82A}">
                    <a16:rowId xmlns:a16="http://schemas.microsoft.com/office/drawing/2014/main" val="145091375"/>
                  </a:ext>
                </a:extLst>
              </a:tr>
              <a:tr h="158103">
                <a:tc>
                  <a:txBody>
                    <a:bodyPr/>
                    <a:lstStyle/>
                    <a:p>
                      <a:pPr algn="l" fontAlgn="b"/>
                      <a:r>
                        <a:rPr lang="en-US" sz="1000" u="none" strike="noStrike" dirty="0">
                          <a:effectLst/>
                        </a:rPr>
                        <a:t>32 (MANUFACTURING (PAPER, PRINTING, PETROLEUM, COAL, CHEMICAL, PLASTICS, RUBBER, NONMETALIC MINERAL))</a:t>
                      </a:r>
                      <a:endParaRPr lang="en-US" sz="1000" b="0" i="0" u="none" strike="noStrike" dirty="0">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842,951</a:t>
                      </a:r>
                      <a:endParaRPr lang="en-US" sz="1000" b="0" i="0" u="none" strike="noStrike" dirty="0">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$23,769,279,953.00</a:t>
                      </a:r>
                      <a:endParaRPr lang="en-US" sz="1000" b="0" i="0" u="none" strike="noStrike" dirty="0">
                        <a:effectLst/>
                        <a:latin typeface="Arial" panose="020B0604020202020204" pitchFamily="34" charset="0"/>
                      </a:endParaRPr>
                    </a:p>
                  </a:txBody>
                  <a:tcPr marL="7322" marR="7322" marT="7322" marB="0" anchor="b"/>
                </a:tc>
                <a:extLst>
                  <a:ext uri="{0D108BD9-81ED-4DB2-BD59-A6C34878D82A}">
                    <a16:rowId xmlns:a16="http://schemas.microsoft.com/office/drawing/2014/main" val="3287542459"/>
                  </a:ext>
                </a:extLst>
              </a:tr>
              <a:tr h="158103">
                <a:tc>
                  <a:txBody>
                    <a:bodyPr/>
                    <a:lstStyle/>
                    <a:p>
                      <a:pPr algn="l" fontAlgn="b"/>
                      <a:r>
                        <a:rPr lang="en-US" sz="1000" u="none" strike="noStrike">
                          <a:effectLst/>
                        </a:rPr>
                        <a:t>52 (FINANCE AND INSURANCE)</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6,067</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$20,054,785,794.79</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536366104"/>
                  </a:ext>
                </a:extLst>
              </a:tr>
              <a:tr h="158103">
                <a:tc>
                  <a:txBody>
                    <a:bodyPr/>
                    <a:lstStyle/>
                    <a:p>
                      <a:pPr algn="l" fontAlgn="b"/>
                      <a:r>
                        <a:rPr lang="en-US" sz="1000" u="none" strike="noStrike">
                          <a:effectLst/>
                        </a:rPr>
                        <a:t>48 (TRANSPORTATION)</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549,227</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$18,950,366,337.66</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2198870791"/>
                  </a:ext>
                </a:extLst>
              </a:tr>
              <a:tr h="158103">
                <a:tc>
                  <a:txBody>
                    <a:bodyPr/>
                    <a:lstStyle/>
                    <a:p>
                      <a:pPr algn="l" fontAlgn="b"/>
                      <a:r>
                        <a:rPr lang="en-US" sz="1000" u="none" strike="noStrike">
                          <a:effectLst/>
                        </a:rPr>
                        <a:t>51 (INFORMATION)</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117,239</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$13,651,302,180.10</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449203876"/>
                  </a:ext>
                </a:extLst>
              </a:tr>
              <a:tr h="158103">
                <a:tc>
                  <a:txBody>
                    <a:bodyPr/>
                    <a:lstStyle/>
                    <a:p>
                      <a:pPr algn="l" fontAlgn="b"/>
                      <a:r>
                        <a:rPr lang="en-US" sz="1000" u="none" strike="noStrike">
                          <a:effectLst/>
                        </a:rPr>
                        <a:t>62 (HEALTH CARE AND SOCIAL ASSISTANCE)</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1,555,839</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$10,414,169,679.86</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4037783645"/>
                  </a:ext>
                </a:extLst>
              </a:tr>
              <a:tr h="158103">
                <a:tc>
                  <a:txBody>
                    <a:bodyPr/>
                    <a:lstStyle/>
                    <a:p>
                      <a:pPr algn="l" fontAlgn="b"/>
                      <a:r>
                        <a:rPr lang="en-US" sz="1000" u="none" strike="noStrike">
                          <a:effectLst/>
                        </a:rPr>
                        <a:t>42 (WHOLESALE TRADE)</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1,399,751</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$9,553,616,758.29</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461566619"/>
                  </a:ext>
                </a:extLst>
              </a:tr>
              <a:tr h="158103">
                <a:tc>
                  <a:txBody>
                    <a:bodyPr/>
                    <a:lstStyle/>
                    <a:p>
                      <a:pPr algn="l" fontAlgn="b"/>
                      <a:r>
                        <a:rPr lang="en-US" sz="1000" u="none" strike="noStrike">
                          <a:effectLst/>
                        </a:rPr>
                        <a:t>31 (MANUFACTURING (FOOD, TEXTILE, APPAREL, LEATHER))</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514,108</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$6,978,007,832.45</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2407804662"/>
                  </a:ext>
                </a:extLst>
              </a:tr>
              <a:tr h="158103">
                <a:tc>
                  <a:txBody>
                    <a:bodyPr/>
                    <a:lstStyle/>
                    <a:p>
                      <a:pPr algn="l" fontAlgn="b"/>
                      <a:r>
                        <a:rPr lang="en-US" sz="1000" u="none" strike="noStrike">
                          <a:effectLst/>
                        </a:rPr>
                        <a:t>61 (EDUCATIONAL SERVICES)</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28,556</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$4,646,019,710.45</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077316951"/>
                  </a:ext>
                </a:extLst>
              </a:tr>
              <a:tr h="158103">
                <a:tc>
                  <a:txBody>
                    <a:bodyPr/>
                    <a:lstStyle/>
                    <a:p>
                      <a:pPr algn="l" fontAlgn="b"/>
                      <a:r>
                        <a:rPr lang="en-US" sz="1000" u="none" strike="noStrike">
                          <a:effectLst/>
                        </a:rPr>
                        <a:t>81 (OTHER SERVICES (EXCEPT PUBLIC ADMINISTRATION))</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361,970</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$3,825,361,109.09</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481075608"/>
                  </a:ext>
                </a:extLst>
              </a:tr>
              <a:tr h="158103">
                <a:tc>
                  <a:txBody>
                    <a:bodyPr/>
                    <a:lstStyle/>
                    <a:p>
                      <a:pPr algn="l" fontAlgn="b"/>
                      <a:r>
                        <a:rPr lang="en-US" sz="1000" u="none" strike="noStrike">
                          <a:effectLst/>
                        </a:rPr>
                        <a:t>22 (UTILITIES)</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13,317</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$2,295,189,288.38</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53467072"/>
                  </a:ext>
                </a:extLst>
              </a:tr>
              <a:tr h="158103">
                <a:tc>
                  <a:txBody>
                    <a:bodyPr/>
                    <a:lstStyle/>
                    <a:p>
                      <a:pPr algn="l" fontAlgn="b"/>
                      <a:r>
                        <a:rPr lang="en-US" sz="1000" u="none" strike="noStrike">
                          <a:effectLst/>
                        </a:rPr>
                        <a:t>92 (PUBLIC ADMINISTRATION)</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33,297</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$1,552,721,691.47</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506065454"/>
                  </a:ext>
                </a:extLst>
              </a:tr>
              <a:tr h="158103">
                <a:tc>
                  <a:txBody>
                    <a:bodyPr/>
                    <a:lstStyle/>
                    <a:p>
                      <a:pPr algn="l" fontAlgn="b"/>
                      <a:r>
                        <a:rPr lang="en-US" sz="1000" u="none" strike="noStrike">
                          <a:effectLst/>
                        </a:rPr>
                        <a:t>72 (ACCOMMODATION AND FOOD SERVICES)</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23,432</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$1,449,948,290.74</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3880646571"/>
                  </a:ext>
                </a:extLst>
              </a:tr>
              <a:tr h="158103">
                <a:tc>
                  <a:txBody>
                    <a:bodyPr/>
                    <a:lstStyle/>
                    <a:p>
                      <a:pPr algn="l" fontAlgn="b"/>
                      <a:r>
                        <a:rPr lang="en-US" sz="1000" u="none" strike="noStrike">
                          <a:effectLst/>
                        </a:rPr>
                        <a:t>53 (REAL ESTATE AND RENTAL AND LEASING)</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142,516</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$1,395,680,325.66</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70896536"/>
                  </a:ext>
                </a:extLst>
              </a:tr>
              <a:tr h="158103">
                <a:tc>
                  <a:txBody>
                    <a:bodyPr/>
                    <a:lstStyle/>
                    <a:p>
                      <a:pPr algn="l" fontAlgn="b"/>
                      <a:r>
                        <a:rPr lang="en-US" sz="1000" u="none" strike="noStrike">
                          <a:effectLst/>
                        </a:rPr>
                        <a:t>49 (POSTAL SERVICE, COURIER/MESSANGER, WAREHOUSING)</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41,969,998</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$1,382,481,337.75</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728724068"/>
                  </a:ext>
                </a:extLst>
              </a:tr>
              <a:tr h="158103">
                <a:tc>
                  <a:txBody>
                    <a:bodyPr/>
                    <a:lstStyle/>
                    <a:p>
                      <a:pPr algn="l" fontAlgn="b"/>
                      <a:r>
                        <a:rPr lang="en-US" sz="1000" u="none" strike="noStrike">
                          <a:effectLst/>
                        </a:rPr>
                        <a:t>44 (RETAIL TRADE (MOTOR VEHICLE, FURNITURE, ELECTRONICS, BUILDING MATERIAL, FOOD, HEALTH, GASOLINE, CLOTHING))</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35,849</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$1,270,242,421.97</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938660050"/>
                  </a:ext>
                </a:extLst>
              </a:tr>
              <a:tr h="158103">
                <a:tc>
                  <a:txBody>
                    <a:bodyPr/>
                    <a:lstStyle/>
                    <a:p>
                      <a:pPr algn="l" fontAlgn="b"/>
                      <a:r>
                        <a:rPr lang="en-US" sz="1000" u="none" strike="noStrike">
                          <a:effectLst/>
                        </a:rPr>
                        <a:t>11 (AGRICULTURE, FORESTRY, FISHING AND HUNTING)</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19,675</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$745,273,025.08</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3606093171"/>
                  </a:ext>
                </a:extLst>
              </a:tr>
              <a:tr h="158103">
                <a:tc>
                  <a:txBody>
                    <a:bodyPr/>
                    <a:lstStyle/>
                    <a:p>
                      <a:pPr algn="l" fontAlgn="b"/>
                      <a:r>
                        <a:rPr lang="en-US" sz="1000" u="none" strike="noStrike">
                          <a:effectLst/>
                        </a:rPr>
                        <a:t>21 (MINING, QUARRYING, AND OIL AND GAS EXTRACTION)</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3,151</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$281,689,364.42</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4185022555"/>
                  </a:ext>
                </a:extLst>
              </a:tr>
              <a:tr h="158103">
                <a:tc>
                  <a:txBody>
                    <a:bodyPr/>
                    <a:lstStyle/>
                    <a:p>
                      <a:pPr algn="l" fontAlgn="b"/>
                      <a:r>
                        <a:rPr lang="en-US" sz="1000" u="none" strike="noStrike">
                          <a:effectLst/>
                        </a:rPr>
                        <a:t>71 (ARTS, ENTERTAINMENT, AND RECREATION)</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5,294</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$260,602,422.05</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294238277"/>
                  </a:ext>
                </a:extLst>
              </a:tr>
              <a:tr h="158103">
                <a:tc>
                  <a:txBody>
                    <a:bodyPr/>
                    <a:lstStyle/>
                    <a:p>
                      <a:pPr algn="l" fontAlgn="b"/>
                      <a:r>
                        <a:rPr lang="en-US" sz="1000" u="none" strike="noStrike">
                          <a:effectLst/>
                        </a:rPr>
                        <a:t>45 (RETAIL TRADE (SPORTING GOODS GENERAL MERCHANDISE, MISCELLANEOUS))</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11,001</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$171,060,078.92</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750603156"/>
                  </a:ext>
                </a:extLst>
              </a:tr>
              <a:tr h="158103">
                <a:tc>
                  <a:txBody>
                    <a:bodyPr/>
                    <a:lstStyle/>
                    <a:p>
                      <a:pPr algn="l" fontAlgn="b"/>
                      <a:r>
                        <a:rPr lang="en-US" sz="1000" u="none" strike="noStrike">
                          <a:effectLst/>
                        </a:rPr>
                        <a:t>NO NAICS CATEGORY SPECIFIED</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1,089</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$155,863,624.94</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4201734048"/>
                  </a:ext>
                </a:extLst>
              </a:tr>
              <a:tr h="158103">
                <a:tc>
                  <a:txBody>
                    <a:bodyPr/>
                    <a:lstStyle/>
                    <a:p>
                      <a:pPr algn="l" fontAlgn="b"/>
                      <a:r>
                        <a:rPr lang="en-US" sz="1000" u="none" strike="noStrike">
                          <a:effectLst/>
                        </a:rPr>
                        <a:t>55 (MANAGEMENT OF COMPANIES AND ENTERPRISES)</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23</a:t>
                      </a:r>
                      <a:endParaRPr lang="en-US" sz="1000" b="0"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$282,907.24</a:t>
                      </a:r>
                      <a:endParaRPr lang="en-US" sz="1000" b="0" i="0" u="none" strike="noStrike">
                        <a:effectLst/>
                        <a:latin typeface="Arial" panose="020B0604020202020204" pitchFamily="34" charset="0"/>
                      </a:endParaRPr>
                    </a:p>
                  </a:txBody>
                  <a:tcPr marL="7322" marR="7322" marT="7322" marB="0" anchor="b"/>
                </a:tc>
                <a:extLst>
                  <a:ext uri="{0D108BD9-81ED-4DB2-BD59-A6C34878D82A}">
                    <a16:rowId xmlns:a16="http://schemas.microsoft.com/office/drawing/2014/main" val="1747520464"/>
                  </a:ext>
                </a:extLst>
              </a:tr>
              <a:tr h="158103">
                <a:tc>
                  <a:txBody>
                    <a:bodyPr/>
                    <a:lstStyle/>
                    <a:p>
                      <a:pPr algn="l" fontAlgn="b"/>
                      <a:r>
                        <a:rPr lang="en-US" sz="1000" u="none" strike="noStrike">
                          <a:effectLst/>
                        </a:rPr>
                        <a:t>Total</a:t>
                      </a:r>
                      <a:endParaRPr lang="en-US" sz="1000" b="1"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a:effectLst/>
                        </a:rPr>
                        <a:t>50,844,471</a:t>
                      </a:r>
                      <a:endParaRPr lang="en-US" sz="1000" b="1" i="0" u="none" strike="noStrike">
                        <a:effectLst/>
                        <a:latin typeface="Arial" panose="020B0604020202020204" pitchFamily="34" charset="0"/>
                      </a:endParaRPr>
                    </a:p>
                  </a:txBody>
                  <a:tcPr marL="7322" marR="7322" marT="7322" marB="0" anchor="b"/>
                </a:tc>
                <a:tc>
                  <a:txBody>
                    <a:bodyPr/>
                    <a:lstStyle/>
                    <a:p>
                      <a:pPr algn="r" fontAlgn="b"/>
                      <a:r>
                        <a:rPr lang="en-US" sz="1000" u="none" strike="noStrike" dirty="0">
                          <a:effectLst/>
                        </a:rPr>
                        <a:t>$589,176,788,932.75</a:t>
                      </a:r>
                      <a:endParaRPr lang="en-US" sz="1000" b="1" i="0" u="none" strike="noStrike" dirty="0">
                        <a:effectLst/>
                        <a:latin typeface="Arial" panose="020B0604020202020204" pitchFamily="34" charset="0"/>
                      </a:endParaRPr>
                    </a:p>
                  </a:txBody>
                  <a:tcPr marL="7322" marR="7322" marT="7322" marB="0" anchor="b"/>
                </a:tc>
                <a:extLst>
                  <a:ext uri="{0D108BD9-81ED-4DB2-BD59-A6C34878D82A}">
                    <a16:rowId xmlns:a16="http://schemas.microsoft.com/office/drawing/2014/main" val="2875518633"/>
                  </a:ext>
                </a:extLst>
              </a:tr>
            </a:tbl>
          </a:graphicData>
        </a:graphic>
      </p:graphicFrame>
    </p:spTree>
    <p:extLst>
      <p:ext uri="{BB962C8B-B14F-4D97-AF65-F5344CB8AC3E}">
        <p14:creationId xmlns:p14="http://schemas.microsoft.com/office/powerpoint/2010/main" val="56244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Strategy – Action by NAICS (2018)</a:t>
            </a:r>
          </a:p>
        </p:txBody>
      </p:sp>
      <p:graphicFrame>
        <p:nvGraphicFramePr>
          <p:cNvPr id="7" name="Content Placeholder 6">
            <a:extLst>
              <a:ext uri="{FF2B5EF4-FFF2-40B4-BE49-F238E27FC236}">
                <a16:creationId xmlns:a16="http://schemas.microsoft.com/office/drawing/2014/main" id="{122563F4-436F-4EC9-AE6A-94A99199380B}"/>
              </a:ext>
            </a:extLst>
          </p:cNvPr>
          <p:cNvGraphicFramePr>
            <a:graphicFrameLocks noGrp="1"/>
          </p:cNvGraphicFramePr>
          <p:nvPr>
            <p:ph sz="half" idx="1"/>
            <p:extLst>
              <p:ext uri="{D42A27DB-BD31-4B8C-83A1-F6EECF244321}">
                <p14:modId xmlns:p14="http://schemas.microsoft.com/office/powerpoint/2010/main" val="1728739147"/>
              </p:ext>
            </p:extLst>
          </p:nvPr>
        </p:nvGraphicFramePr>
        <p:xfrm>
          <a:off x="1096963" y="3429000"/>
          <a:ext cx="10058400" cy="2705100"/>
        </p:xfrm>
        <a:graphic>
          <a:graphicData uri="http://schemas.openxmlformats.org/drawingml/2006/table">
            <a:tbl>
              <a:tblPr>
                <a:tableStyleId>{5C22544A-7EE6-4342-B048-85BDC9FD1C3A}</a:tableStyleId>
              </a:tblPr>
              <a:tblGrid>
                <a:gridCol w="6726142">
                  <a:extLst>
                    <a:ext uri="{9D8B030D-6E8A-4147-A177-3AD203B41FA5}">
                      <a16:colId xmlns:a16="http://schemas.microsoft.com/office/drawing/2014/main" val="1472276518"/>
                    </a:ext>
                  </a:extLst>
                </a:gridCol>
                <a:gridCol w="1391008">
                  <a:extLst>
                    <a:ext uri="{9D8B030D-6E8A-4147-A177-3AD203B41FA5}">
                      <a16:colId xmlns:a16="http://schemas.microsoft.com/office/drawing/2014/main" val="3702689622"/>
                    </a:ext>
                  </a:extLst>
                </a:gridCol>
                <a:gridCol w="1941250">
                  <a:extLst>
                    <a:ext uri="{9D8B030D-6E8A-4147-A177-3AD203B41FA5}">
                      <a16:colId xmlns:a16="http://schemas.microsoft.com/office/drawing/2014/main" val="2424780500"/>
                    </a:ext>
                  </a:extLst>
                </a:gridCol>
              </a:tblGrid>
              <a:tr h="450850">
                <a:tc>
                  <a:txBody>
                    <a:bodyPr/>
                    <a:lstStyle/>
                    <a:p>
                      <a:pPr algn="ctr" fontAlgn="b"/>
                      <a:r>
                        <a:rPr lang="fr-FR" sz="1400" u="none" strike="noStrike" dirty="0">
                          <a:effectLst/>
                        </a:rPr>
                        <a:t>6 digit NAICS Code (Description)</a:t>
                      </a:r>
                      <a:endParaRPr lang="fr-FR" sz="1400" b="1" i="0" u="none" strike="noStrike" dirty="0">
                        <a:effectLst/>
                        <a:latin typeface="Arial" panose="020B0604020202020204" pitchFamily="34" charset="0"/>
                      </a:endParaRPr>
                    </a:p>
                  </a:txBody>
                  <a:tcPr marL="6487" marR="6487" marT="9525" marB="0" anchor="ctr"/>
                </a:tc>
                <a:tc>
                  <a:txBody>
                    <a:bodyPr/>
                    <a:lstStyle/>
                    <a:p>
                      <a:pPr algn="ctr" fontAlgn="b"/>
                      <a:r>
                        <a:rPr lang="en-US" sz="1400" u="none" strike="noStrike">
                          <a:effectLst/>
                        </a:rPr>
                        <a:t>Total Actions</a:t>
                      </a:r>
                      <a:endParaRPr lang="en-US" sz="1400" b="1" i="0" u="none" strike="noStrike">
                        <a:effectLst/>
                        <a:latin typeface="Arial" panose="020B0604020202020204" pitchFamily="34" charset="0"/>
                      </a:endParaRPr>
                    </a:p>
                  </a:txBody>
                  <a:tcPr marL="6487" marR="6487" marT="9525" marB="0" anchor="ctr"/>
                </a:tc>
                <a:tc>
                  <a:txBody>
                    <a:bodyPr/>
                    <a:lstStyle/>
                    <a:p>
                      <a:pPr algn="ctr" fontAlgn="b"/>
                      <a:r>
                        <a:rPr lang="en-US" sz="1400" u="none" strike="noStrike">
                          <a:effectLst/>
                        </a:rPr>
                        <a:t>Total Dollars</a:t>
                      </a:r>
                      <a:endParaRPr lang="en-US" sz="1400" b="1" i="0" u="none" strike="noStrike">
                        <a:effectLst/>
                        <a:latin typeface="Arial" panose="020B0604020202020204" pitchFamily="34" charset="0"/>
                      </a:endParaRPr>
                    </a:p>
                  </a:txBody>
                  <a:tcPr marL="6487" marR="6487" marT="9525" marB="0" anchor="ctr"/>
                </a:tc>
                <a:extLst>
                  <a:ext uri="{0D108BD9-81ED-4DB2-BD59-A6C34878D82A}">
                    <a16:rowId xmlns:a16="http://schemas.microsoft.com/office/drawing/2014/main" val="4191938632"/>
                  </a:ext>
                </a:extLst>
              </a:tr>
              <a:tr h="450850">
                <a:tc>
                  <a:txBody>
                    <a:bodyPr/>
                    <a:lstStyle/>
                    <a:p>
                      <a:pPr algn="l" fontAlgn="b"/>
                      <a:r>
                        <a:rPr lang="en-US" sz="1400" u="none" strike="noStrike">
                          <a:effectLst/>
                        </a:rPr>
                        <a:t>541618 (OTHER MANAGEMENT CONSULTING SERVICES)</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3,044</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$805,836,386.17</a:t>
                      </a:r>
                      <a:endParaRPr lang="en-US" sz="1400" b="0" i="0" u="none" strike="noStrike">
                        <a:effectLst/>
                        <a:latin typeface="Arial" panose="020B0604020202020204" pitchFamily="34" charset="0"/>
                      </a:endParaRPr>
                    </a:p>
                  </a:txBody>
                  <a:tcPr marL="6487" marR="6487" marT="9525" marB="0" anchor="ctr"/>
                </a:tc>
                <a:extLst>
                  <a:ext uri="{0D108BD9-81ED-4DB2-BD59-A6C34878D82A}">
                    <a16:rowId xmlns:a16="http://schemas.microsoft.com/office/drawing/2014/main" val="99049072"/>
                  </a:ext>
                </a:extLst>
              </a:tr>
              <a:tr h="450850">
                <a:tc>
                  <a:txBody>
                    <a:bodyPr/>
                    <a:lstStyle/>
                    <a:p>
                      <a:pPr algn="l" fontAlgn="b"/>
                      <a:r>
                        <a:rPr lang="en-US" sz="1400" u="none" strike="noStrike" dirty="0">
                          <a:effectLst/>
                        </a:rPr>
                        <a:t>541620 (ENVIRONMENTAL CONSULTING SERVICES)</a:t>
                      </a:r>
                      <a:endParaRPr lang="en-US" sz="1400" b="0" i="0" u="none" strike="noStrike" dirty="0">
                        <a:effectLst/>
                        <a:latin typeface="Arial" panose="020B0604020202020204" pitchFamily="34" charset="0"/>
                      </a:endParaRPr>
                    </a:p>
                  </a:txBody>
                  <a:tcPr marL="6487" marR="6487" marT="9525" marB="0" anchor="ctr"/>
                </a:tc>
                <a:tc>
                  <a:txBody>
                    <a:bodyPr/>
                    <a:lstStyle/>
                    <a:p>
                      <a:pPr algn="r" fontAlgn="b"/>
                      <a:r>
                        <a:rPr lang="en-US" sz="1400" u="none" strike="noStrike">
                          <a:effectLst/>
                        </a:rPr>
                        <a:t>12,767</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$1,138,242,977.88</a:t>
                      </a:r>
                      <a:endParaRPr lang="en-US" sz="1400" b="0" i="0" u="none" strike="noStrike">
                        <a:effectLst/>
                        <a:latin typeface="Arial" panose="020B0604020202020204" pitchFamily="34" charset="0"/>
                      </a:endParaRPr>
                    </a:p>
                  </a:txBody>
                  <a:tcPr marL="6487" marR="6487" marT="9525" marB="0" anchor="ctr"/>
                </a:tc>
                <a:extLst>
                  <a:ext uri="{0D108BD9-81ED-4DB2-BD59-A6C34878D82A}">
                    <a16:rowId xmlns:a16="http://schemas.microsoft.com/office/drawing/2014/main" val="3328880382"/>
                  </a:ext>
                </a:extLst>
              </a:tr>
              <a:tr h="450850">
                <a:tc>
                  <a:txBody>
                    <a:bodyPr/>
                    <a:lstStyle/>
                    <a:p>
                      <a:pPr algn="l" fontAlgn="b"/>
                      <a:r>
                        <a:rPr lang="en-US" sz="1400" u="none" strike="noStrike">
                          <a:effectLst/>
                        </a:rPr>
                        <a:t>541690 (OTHER SCIENTIFIC AND TECHNICAL CONSULTING SERVICES)</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9,255</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$2,222,500,654.02</a:t>
                      </a:r>
                      <a:endParaRPr lang="en-US" sz="1400" b="0" i="0" u="none" strike="noStrike">
                        <a:effectLst/>
                        <a:latin typeface="Arial" panose="020B0604020202020204" pitchFamily="34" charset="0"/>
                      </a:endParaRPr>
                    </a:p>
                  </a:txBody>
                  <a:tcPr marL="6487" marR="6487" marT="9525" marB="0" anchor="ctr"/>
                </a:tc>
                <a:extLst>
                  <a:ext uri="{0D108BD9-81ED-4DB2-BD59-A6C34878D82A}">
                    <a16:rowId xmlns:a16="http://schemas.microsoft.com/office/drawing/2014/main" val="240025582"/>
                  </a:ext>
                </a:extLst>
              </a:tr>
              <a:tr h="450850">
                <a:tc>
                  <a:txBody>
                    <a:bodyPr/>
                    <a:lstStyle/>
                    <a:p>
                      <a:pPr algn="l" fontAlgn="b"/>
                      <a:r>
                        <a:rPr lang="en-US" sz="1400" u="none" strike="noStrike">
                          <a:effectLst/>
                        </a:rPr>
                        <a:t>541990 (ALL OTHER PROFESSIONAL, SCIENTIFIC, AND TECHNICAL SERVICES)</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22,949</a:t>
                      </a:r>
                      <a:endParaRPr lang="en-US" sz="1400" b="0" i="0" u="none" strike="noStrike">
                        <a:effectLst/>
                        <a:latin typeface="Arial" panose="020B0604020202020204" pitchFamily="34" charset="0"/>
                      </a:endParaRPr>
                    </a:p>
                  </a:txBody>
                  <a:tcPr marL="6487" marR="6487" marT="9525" marB="0" anchor="ctr"/>
                </a:tc>
                <a:tc>
                  <a:txBody>
                    <a:bodyPr/>
                    <a:lstStyle/>
                    <a:p>
                      <a:pPr algn="r" fontAlgn="b"/>
                      <a:r>
                        <a:rPr lang="en-US" sz="1400" u="none" strike="noStrike">
                          <a:effectLst/>
                        </a:rPr>
                        <a:t>$10,558,404,277.75</a:t>
                      </a:r>
                      <a:endParaRPr lang="en-US" sz="1400" b="0" i="0" u="none" strike="noStrike">
                        <a:effectLst/>
                        <a:latin typeface="Arial" panose="020B0604020202020204" pitchFamily="34" charset="0"/>
                      </a:endParaRPr>
                    </a:p>
                  </a:txBody>
                  <a:tcPr marL="6487" marR="6487" marT="9525" marB="0" anchor="ctr"/>
                </a:tc>
                <a:extLst>
                  <a:ext uri="{0D108BD9-81ED-4DB2-BD59-A6C34878D82A}">
                    <a16:rowId xmlns:a16="http://schemas.microsoft.com/office/drawing/2014/main" val="644822147"/>
                  </a:ext>
                </a:extLst>
              </a:tr>
              <a:tr h="450850">
                <a:tc>
                  <a:txBody>
                    <a:bodyPr/>
                    <a:lstStyle/>
                    <a:p>
                      <a:pPr algn="l" fontAlgn="b"/>
                      <a:r>
                        <a:rPr lang="en-US" sz="1400" b="1" u="none" strike="noStrike" dirty="0">
                          <a:effectLst/>
                        </a:rPr>
                        <a:t>Total</a:t>
                      </a:r>
                      <a:endParaRPr lang="en-US" sz="1400" b="1" i="0" u="none" strike="noStrike" dirty="0">
                        <a:effectLst/>
                        <a:latin typeface="Arial" panose="020B0604020202020204" pitchFamily="34" charset="0"/>
                      </a:endParaRPr>
                    </a:p>
                  </a:txBody>
                  <a:tcPr marL="6487" marR="6487" marT="9525" marB="0" anchor="ctr"/>
                </a:tc>
                <a:tc>
                  <a:txBody>
                    <a:bodyPr/>
                    <a:lstStyle/>
                    <a:p>
                      <a:pPr algn="r" fontAlgn="b"/>
                      <a:r>
                        <a:rPr lang="en-US" sz="1400" b="1" u="none" strike="noStrike" dirty="0">
                          <a:effectLst/>
                        </a:rPr>
                        <a:t>48,015</a:t>
                      </a:r>
                      <a:endParaRPr lang="en-US" sz="1400" b="1" i="0" u="none" strike="noStrike" dirty="0">
                        <a:effectLst/>
                        <a:latin typeface="Arial" panose="020B0604020202020204" pitchFamily="34" charset="0"/>
                      </a:endParaRPr>
                    </a:p>
                  </a:txBody>
                  <a:tcPr marL="6487" marR="6487" marT="9525" marB="0" anchor="ctr"/>
                </a:tc>
                <a:tc>
                  <a:txBody>
                    <a:bodyPr/>
                    <a:lstStyle/>
                    <a:p>
                      <a:pPr algn="r" fontAlgn="b"/>
                      <a:r>
                        <a:rPr lang="en-US" sz="1400" b="1" u="none" strike="noStrike" dirty="0">
                          <a:effectLst/>
                        </a:rPr>
                        <a:t>$14,724,984,295.82</a:t>
                      </a:r>
                      <a:endParaRPr lang="en-US" sz="1400" b="1" i="0" u="none" strike="noStrike" dirty="0">
                        <a:effectLst/>
                        <a:latin typeface="Arial" panose="020B0604020202020204" pitchFamily="34" charset="0"/>
                      </a:endParaRPr>
                    </a:p>
                  </a:txBody>
                  <a:tcPr marL="6487" marR="6487" marT="9525" marB="0" anchor="ctr"/>
                </a:tc>
                <a:extLst>
                  <a:ext uri="{0D108BD9-81ED-4DB2-BD59-A6C34878D82A}">
                    <a16:rowId xmlns:a16="http://schemas.microsoft.com/office/drawing/2014/main" val="7263064"/>
                  </a:ext>
                </a:extLst>
              </a:tr>
            </a:tbl>
          </a:graphicData>
        </a:graphic>
      </p:graphicFrame>
      <p:sp>
        <p:nvSpPr>
          <p:cNvPr id="8" name="Content Placeholder 7">
            <a:extLst>
              <a:ext uri="{FF2B5EF4-FFF2-40B4-BE49-F238E27FC236}">
                <a16:creationId xmlns:a16="http://schemas.microsoft.com/office/drawing/2014/main" id="{399E0279-1822-4C64-902C-536DFC13B2C9}"/>
              </a:ext>
            </a:extLst>
          </p:cNvPr>
          <p:cNvSpPr>
            <a:spLocks noGrp="1"/>
          </p:cNvSpPr>
          <p:nvPr>
            <p:ph sz="half" idx="2"/>
          </p:nvPr>
        </p:nvSpPr>
        <p:spPr>
          <a:xfrm>
            <a:off x="1096963" y="1846263"/>
            <a:ext cx="10058717" cy="1450757"/>
          </a:xfrm>
        </p:spPr>
        <p:txBody>
          <a:bodyPr>
            <a:normAutofit fontScale="92500" lnSpcReduction="10000"/>
          </a:bodyPr>
          <a:lstStyle/>
          <a:p>
            <a:pPr marL="342900" indent="-228600">
              <a:buFont typeface="Arial" panose="020B0604020202020204" pitchFamily="34" charset="0"/>
              <a:buChar char="•"/>
            </a:pPr>
            <a:r>
              <a:rPr lang="en-US" dirty="0"/>
              <a:t>This information is drilled down from the NAICS category 541 to the specific 6-digit NAICS codes</a:t>
            </a:r>
          </a:p>
          <a:p>
            <a:pPr marL="342900" indent="-228600">
              <a:buFont typeface="Arial" panose="020B0604020202020204" pitchFamily="34" charset="0"/>
              <a:buChar char="•"/>
            </a:pPr>
            <a:r>
              <a:rPr lang="en-US" dirty="0"/>
              <a:t>This information shows a total of all locations and all Agencies for the specified 6-digit NAICS Codes</a:t>
            </a:r>
          </a:p>
          <a:p>
            <a:pPr marL="342900" indent="-228600">
              <a:buFont typeface="Arial" panose="020B0604020202020204" pitchFamily="34" charset="0"/>
              <a:buChar char="•"/>
            </a:pPr>
            <a:r>
              <a:rPr lang="en-US" dirty="0"/>
              <a:t>This information represents all Federal actions recorded in CY 2018 per NAICS Code (regardless of the place of performance)</a:t>
            </a:r>
          </a:p>
        </p:txBody>
      </p:sp>
    </p:spTree>
    <p:extLst>
      <p:ext uri="{BB962C8B-B14F-4D97-AF65-F5344CB8AC3E}">
        <p14:creationId xmlns:p14="http://schemas.microsoft.com/office/powerpoint/2010/main" val="32885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702D-1121-4681-8919-98D46452E364}"/>
              </a:ext>
            </a:extLst>
          </p:cNvPr>
          <p:cNvSpPr>
            <a:spLocks noGrp="1"/>
          </p:cNvSpPr>
          <p:nvPr>
            <p:ph type="title"/>
          </p:nvPr>
        </p:nvSpPr>
        <p:spPr/>
        <p:txBody>
          <a:bodyPr>
            <a:normAutofit/>
          </a:bodyPr>
          <a:lstStyle/>
          <a:p>
            <a:r>
              <a:rPr lang="en-US" sz="4000" dirty="0"/>
              <a:t>Marketing Strategy – Spending in AK (2018)</a:t>
            </a:r>
          </a:p>
        </p:txBody>
      </p:sp>
      <p:graphicFrame>
        <p:nvGraphicFramePr>
          <p:cNvPr id="13" name="Content Placeholder 12">
            <a:extLst>
              <a:ext uri="{FF2B5EF4-FFF2-40B4-BE49-F238E27FC236}">
                <a16:creationId xmlns:a16="http://schemas.microsoft.com/office/drawing/2014/main" id="{117AB981-3114-48BE-B94D-9D390B247F3A}"/>
              </a:ext>
            </a:extLst>
          </p:cNvPr>
          <p:cNvGraphicFramePr>
            <a:graphicFrameLocks noGrp="1"/>
          </p:cNvGraphicFramePr>
          <p:nvPr>
            <p:ph idx="1"/>
            <p:extLst>
              <p:ext uri="{D42A27DB-BD31-4B8C-83A1-F6EECF244321}">
                <p14:modId xmlns:p14="http://schemas.microsoft.com/office/powerpoint/2010/main" val="3302259987"/>
              </p:ext>
            </p:extLst>
          </p:nvPr>
        </p:nvGraphicFramePr>
        <p:xfrm>
          <a:off x="1097280" y="1845276"/>
          <a:ext cx="10058399" cy="4288820"/>
        </p:xfrm>
        <a:graphic>
          <a:graphicData uri="http://schemas.openxmlformats.org/drawingml/2006/table">
            <a:tbl>
              <a:tblPr>
                <a:tableStyleId>{0660B408-B3CF-4A94-85FC-2B1E0A45F4A2}</a:tableStyleId>
              </a:tblPr>
              <a:tblGrid>
                <a:gridCol w="2423910">
                  <a:extLst>
                    <a:ext uri="{9D8B030D-6E8A-4147-A177-3AD203B41FA5}">
                      <a16:colId xmlns:a16="http://schemas.microsoft.com/office/drawing/2014/main" val="4283488437"/>
                    </a:ext>
                  </a:extLst>
                </a:gridCol>
                <a:gridCol w="4682928">
                  <a:extLst>
                    <a:ext uri="{9D8B030D-6E8A-4147-A177-3AD203B41FA5}">
                      <a16:colId xmlns:a16="http://schemas.microsoft.com/office/drawing/2014/main" val="2203827342"/>
                    </a:ext>
                  </a:extLst>
                </a:gridCol>
                <a:gridCol w="1302644">
                  <a:extLst>
                    <a:ext uri="{9D8B030D-6E8A-4147-A177-3AD203B41FA5}">
                      <a16:colId xmlns:a16="http://schemas.microsoft.com/office/drawing/2014/main" val="2318454904"/>
                    </a:ext>
                  </a:extLst>
                </a:gridCol>
                <a:gridCol w="1648917">
                  <a:extLst>
                    <a:ext uri="{9D8B030D-6E8A-4147-A177-3AD203B41FA5}">
                      <a16:colId xmlns:a16="http://schemas.microsoft.com/office/drawing/2014/main" val="109249993"/>
                    </a:ext>
                  </a:extLst>
                </a:gridCol>
              </a:tblGrid>
              <a:tr h="154121">
                <a:tc>
                  <a:txBody>
                    <a:bodyPr/>
                    <a:lstStyle/>
                    <a:p>
                      <a:pPr algn="ctr" fontAlgn="b"/>
                      <a:r>
                        <a:rPr lang="en-US" sz="900" u="none" strike="noStrike" dirty="0">
                          <a:effectLst/>
                        </a:rPr>
                        <a:t>Place of Performance State</a:t>
                      </a:r>
                      <a:endParaRPr lang="en-US" sz="900" b="1" i="0" u="none" strike="noStrike" dirty="0">
                        <a:effectLst/>
                        <a:latin typeface="Arial" panose="020B0604020202020204" pitchFamily="34" charset="0"/>
                      </a:endParaRPr>
                    </a:p>
                  </a:txBody>
                  <a:tcPr marL="7919" marR="7919" marT="7919" marB="0" anchor="b"/>
                </a:tc>
                <a:tc>
                  <a:txBody>
                    <a:bodyPr/>
                    <a:lstStyle/>
                    <a:p>
                      <a:pPr algn="ctr" fontAlgn="b"/>
                      <a:r>
                        <a:rPr lang="en-US" sz="900" u="none" strike="noStrike">
                          <a:effectLst/>
                        </a:rPr>
                        <a:t>Department</a:t>
                      </a:r>
                      <a:endParaRPr lang="en-US" sz="900" b="1" i="0" u="none" strike="noStrike">
                        <a:effectLst/>
                        <a:latin typeface="Arial" panose="020B0604020202020204" pitchFamily="34" charset="0"/>
                      </a:endParaRPr>
                    </a:p>
                  </a:txBody>
                  <a:tcPr marL="7919" marR="7919" marT="7919" marB="0" anchor="b"/>
                </a:tc>
                <a:tc>
                  <a:txBody>
                    <a:bodyPr/>
                    <a:lstStyle/>
                    <a:p>
                      <a:pPr algn="ctr" fontAlgn="b"/>
                      <a:r>
                        <a:rPr lang="en-US" sz="900" u="none" strike="noStrike">
                          <a:effectLst/>
                        </a:rPr>
                        <a:t>Total Actions</a:t>
                      </a:r>
                      <a:endParaRPr lang="en-US" sz="900" b="1" i="0" u="none" strike="noStrike">
                        <a:effectLst/>
                        <a:latin typeface="Arial" panose="020B0604020202020204" pitchFamily="34" charset="0"/>
                      </a:endParaRPr>
                    </a:p>
                  </a:txBody>
                  <a:tcPr marL="7919" marR="7919" marT="7919" marB="0" anchor="b"/>
                </a:tc>
                <a:tc>
                  <a:txBody>
                    <a:bodyPr/>
                    <a:lstStyle/>
                    <a:p>
                      <a:pPr algn="ctr" fontAlgn="b"/>
                      <a:r>
                        <a:rPr lang="en-US" sz="900" u="none" strike="noStrike" dirty="0">
                          <a:effectLst/>
                        </a:rPr>
                        <a:t>Total Dollars</a:t>
                      </a:r>
                      <a:endParaRPr lang="en-US" sz="900" b="1"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3854612341"/>
                  </a:ext>
                </a:extLst>
              </a:tr>
              <a:tr h="153137">
                <a:tc>
                  <a:txBody>
                    <a:bodyPr/>
                    <a:lstStyle/>
                    <a:p>
                      <a:pPr algn="l" fontAlgn="b"/>
                      <a:r>
                        <a:rPr lang="en-US" sz="900" u="none" strike="noStrike" dirty="0">
                          <a:effectLst/>
                        </a:rPr>
                        <a:t>ALASKA (UNITED STATES)</a:t>
                      </a:r>
                      <a:endParaRPr lang="en-US" sz="900" b="0" i="0" u="none" strike="noStrike" dirty="0">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DEPT OF DEFENSE (9700)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7,647</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$1,851,625,486.24</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4293245918"/>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HOMELAND SECURITY, DEPARTMENT OF (7000)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1,122</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$158,567,138.00</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3449842635"/>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INTERIOR, DEPARTMENT OF THE (1400)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2,470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$79,454,044.90</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543527350"/>
                  </a:ext>
                </a:extLst>
              </a:tr>
              <a:tr h="153137">
                <a:tc>
                  <a:txBody>
                    <a:bodyPr/>
                    <a:lstStyle/>
                    <a:p>
                      <a:pPr algn="l" fontAlgn="b"/>
                      <a:r>
                        <a:rPr lang="en-US" sz="900" u="none" strike="noStrike" dirty="0">
                          <a:effectLst/>
                        </a:rPr>
                        <a:t>ALASKA (UNITED STATES)</a:t>
                      </a:r>
                      <a:endParaRPr lang="en-US" sz="900" b="0" i="0" u="none" strike="noStrike" dirty="0">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AGRICULTURE, DEPARTMENT OF (1200)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864</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$57,283,397.13</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3925253930"/>
                  </a:ext>
                </a:extLst>
              </a:tr>
              <a:tr h="153137">
                <a:tc>
                  <a:txBody>
                    <a:bodyPr/>
                    <a:lstStyle/>
                    <a:p>
                      <a:pPr algn="l" fontAlgn="b"/>
                      <a:r>
                        <a:rPr lang="en-US" sz="900" u="none" strike="noStrike" dirty="0">
                          <a:effectLst/>
                        </a:rPr>
                        <a:t>ALASKA (UNITED STATES)</a:t>
                      </a:r>
                      <a:endParaRPr lang="en-US" sz="900" b="0" i="0" u="none" strike="noStrike" dirty="0">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COMMERCE, DEPARTMENT OF (1300)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447</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$42,413,568.44</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2977945903"/>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TRANSPORTATION, DEPARTMENT OF (6900)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460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$41,066,956.36</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3299587882"/>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STATE, DEPARTMENT OF (1900)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62</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$26,219,331.57</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3827302254"/>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VETERANS AFFAIRS, DEPARTMENT OF (3600)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314</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$24,860,871.65</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644583092"/>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GENERAL SERVICES ADMINISTRATION (4700)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384</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$20,035,834.31</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912837053"/>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ENERGY, DEPARTMENT OF (8900)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15</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$18,349,241.78</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1715876805"/>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NATIONAL AERONAUTICS AND SPACE ADMINISTRATION (8000)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22</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$8,120,920.10</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2051893712"/>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LABOR, DEPARTMENT OF (1600)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16</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$7,257,529.55</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4054170120"/>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EDUCATION, DEPARTMENT OF (9100)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19</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$6,654,824.56</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3952043403"/>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JUSTICE, DEPARTMENT OF (1500)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144</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$5,928,129.84</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2845041880"/>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HEALTH AND HUMAN SERVICES, DEPARTMENT OF (7500)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65</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$5,386,320.35</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2969896017"/>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dirty="0">
                          <a:effectLst/>
                        </a:rPr>
                        <a:t>TREASURY, DEPARTMENT OF THE (2000)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37</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$2,596,593.39</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3955121299"/>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HOUSING AND URBAN DEVELOPMENT, DEPARTMENT OF (8600)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3</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$2,317,633.33</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2798112800"/>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ENVIRONMENTAL PROTECTION AGENCY (6800)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40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$1,424,728.68</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4055955114"/>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SOCIAL SECURITY ADMINISTRATION (2800)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20</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a:effectLst/>
                        </a:rPr>
                        <a:t>$238,905.90</a:t>
                      </a:r>
                      <a:endParaRPr lang="en-US" sz="900" b="0" i="0" u="none" strike="noStrike">
                        <a:effectLst/>
                        <a:latin typeface="Arial" panose="020B0604020202020204" pitchFamily="34" charset="0"/>
                      </a:endParaRPr>
                    </a:p>
                  </a:txBody>
                  <a:tcPr marL="7919" marR="7919" marT="7919" marB="0" anchor="b"/>
                </a:tc>
                <a:extLst>
                  <a:ext uri="{0D108BD9-81ED-4DB2-BD59-A6C34878D82A}">
                    <a16:rowId xmlns:a16="http://schemas.microsoft.com/office/drawing/2014/main" val="808939453"/>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AGENCY FOR INTERNATIONAL DEVELOPMENT (7200)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1</a:t>
                      </a:r>
                      <a:endParaRPr lang="en-US" sz="900" b="0" i="0" u="none" strike="noStrike" dirty="0">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$77,182.00</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205040432"/>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FEDERAL ELECTION COMMISSION (9506)</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5</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$64,050.15</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20190323"/>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SMITHSONIAN INSTITUTION (3300)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2</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$14,770.00</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2860969850"/>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CONSUMER PRODUCT SAFETY COMMISSION (6100)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3</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$2,590.00</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3504622315"/>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OFFICE OF PERSONNEL MANAGEMENT (2400)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1</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$0.00</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1434294068"/>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NATIONAL TRANSPORTATION SAFETY BOARD (9508)</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1</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-$616.17</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2730676874"/>
                  </a:ext>
                </a:extLst>
              </a:tr>
              <a:tr h="153137">
                <a:tc>
                  <a:txBody>
                    <a:bodyPr/>
                    <a:lstStyle/>
                    <a:p>
                      <a:pPr algn="l" fontAlgn="b"/>
                      <a:r>
                        <a:rPr lang="en-US" sz="900" u="none" strike="noStrike">
                          <a:effectLst/>
                        </a:rPr>
                        <a:t>ALASKA (UNITED STATES)</a:t>
                      </a:r>
                      <a:endParaRPr lang="en-US" sz="900" b="0" i="0" u="none" strike="noStrike">
                        <a:effectLst/>
                        <a:latin typeface="Arial" panose="020B0604020202020204" pitchFamily="34" charset="0"/>
                      </a:endParaRPr>
                    </a:p>
                  </a:txBody>
                  <a:tcPr marL="7919" marR="7919" marT="7919" marB="0" anchor="b"/>
                </a:tc>
                <a:tc>
                  <a:txBody>
                    <a:bodyPr/>
                    <a:lstStyle/>
                    <a:p>
                      <a:pPr algn="l" fontAlgn="b"/>
                      <a:r>
                        <a:rPr lang="en-US" sz="900" u="none" strike="noStrike">
                          <a:effectLst/>
                        </a:rPr>
                        <a:t>SMALL BUSINESS ADMINISTRATION (7300)</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3</a:t>
                      </a:r>
                      <a:endParaRPr lang="en-US" sz="900" b="0"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-$1,784.39</a:t>
                      </a:r>
                      <a:endParaRPr lang="en-US" sz="900" b="0"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1045460457"/>
                  </a:ext>
                </a:extLst>
              </a:tr>
              <a:tr h="153137">
                <a:tc>
                  <a:txBody>
                    <a:bodyPr/>
                    <a:lstStyle/>
                    <a:p>
                      <a:pPr algn="l" fontAlgn="b"/>
                      <a:r>
                        <a:rPr lang="en-US" sz="900" u="none" strike="noStrike">
                          <a:effectLst/>
                        </a:rPr>
                        <a:t>Sum</a:t>
                      </a:r>
                      <a:endParaRPr lang="en-US" sz="900" b="1" i="0" u="none" strike="noStrike">
                        <a:effectLst/>
                        <a:latin typeface="Arial" panose="020B0604020202020204" pitchFamily="34" charset="0"/>
                      </a:endParaRPr>
                    </a:p>
                  </a:txBody>
                  <a:tcPr marL="7919" marR="7919" marT="7919" marB="0" anchor="b"/>
                </a:tc>
                <a:tc>
                  <a:txBody>
                    <a:bodyPr/>
                    <a:lstStyle/>
                    <a:p>
                      <a:pPr algn="l" fontAlgn="b"/>
                      <a:endParaRPr lang="en-US" sz="900" b="1" i="0" u="none" strike="noStrike">
                        <a:effectLst/>
                        <a:latin typeface="Arial" panose="020B0604020202020204" pitchFamily="34" charset="0"/>
                      </a:endParaRPr>
                    </a:p>
                  </a:txBody>
                  <a:tcPr marL="7919" marR="7919" marT="7919" marB="0" anchor="b"/>
                </a:tc>
                <a:tc>
                  <a:txBody>
                    <a:bodyPr/>
                    <a:lstStyle/>
                    <a:p>
                      <a:pPr algn="r" fontAlgn="b"/>
                      <a:r>
                        <a:rPr lang="en-US" sz="900" u="none" strike="noStrike">
                          <a:effectLst/>
                        </a:rPr>
                        <a:t>14,167</a:t>
                      </a:r>
                      <a:endParaRPr lang="en-US" sz="900" b="1" i="0" u="none" strike="noStrike">
                        <a:effectLst/>
                        <a:latin typeface="Arial" panose="020B0604020202020204" pitchFamily="34" charset="0"/>
                      </a:endParaRPr>
                    </a:p>
                  </a:txBody>
                  <a:tcPr marL="7919" marR="7919" marT="7919" marB="0" anchor="b"/>
                </a:tc>
                <a:tc>
                  <a:txBody>
                    <a:bodyPr/>
                    <a:lstStyle/>
                    <a:p>
                      <a:pPr algn="r" fontAlgn="b"/>
                      <a:r>
                        <a:rPr lang="en-US" sz="900" u="none" strike="noStrike" dirty="0">
                          <a:effectLst/>
                        </a:rPr>
                        <a:t>$2,359,957,647.67</a:t>
                      </a:r>
                      <a:endParaRPr lang="en-US" sz="900" b="1" i="0" u="none" strike="noStrike" dirty="0">
                        <a:effectLst/>
                        <a:latin typeface="Arial" panose="020B0604020202020204" pitchFamily="34" charset="0"/>
                      </a:endParaRPr>
                    </a:p>
                  </a:txBody>
                  <a:tcPr marL="7919" marR="7919" marT="7919" marB="0" anchor="b"/>
                </a:tc>
                <a:extLst>
                  <a:ext uri="{0D108BD9-81ED-4DB2-BD59-A6C34878D82A}">
                    <a16:rowId xmlns:a16="http://schemas.microsoft.com/office/drawing/2014/main" val="412949239"/>
                  </a:ext>
                </a:extLst>
              </a:tr>
            </a:tbl>
          </a:graphicData>
        </a:graphic>
      </p:graphicFrame>
    </p:spTree>
    <p:extLst>
      <p:ext uri="{BB962C8B-B14F-4D97-AF65-F5344CB8AC3E}">
        <p14:creationId xmlns:p14="http://schemas.microsoft.com/office/powerpoint/2010/main" val="333270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12" descr="A screenshot of a computer&#10;&#10;Description automatically generated">
            <a:extLst>
              <a:ext uri="{FF2B5EF4-FFF2-40B4-BE49-F238E27FC236}">
                <a16:creationId xmlns:a16="http://schemas.microsoft.com/office/drawing/2014/main" id="{E2BAC909-5DB2-4101-B67F-FCB004E4475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489" b="7075"/>
          <a:stretch/>
        </p:blipFill>
        <p:spPr>
          <a:xfrm>
            <a:off x="-32" y="10"/>
            <a:ext cx="12192031" cy="4915066"/>
          </a:xfrm>
          <a:prstGeom prst="rect">
            <a:avLst/>
          </a:prstGeom>
        </p:spPr>
      </p:pic>
      <p:sp>
        <p:nvSpPr>
          <p:cNvPr id="24" name="Rectangle 23">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12702D-1121-4681-8919-98D46452E364}"/>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Marketing Strategy – </a:t>
            </a:r>
            <a:r>
              <a:rPr lang="en-US" sz="3600" dirty="0" err="1">
                <a:solidFill>
                  <a:srgbClr val="FFFFFF"/>
                </a:solidFill>
              </a:rPr>
              <a:t>Beta.SAM.Gov</a:t>
            </a:r>
            <a:r>
              <a:rPr lang="en-US" sz="3600" dirty="0">
                <a:solidFill>
                  <a:srgbClr val="FFFFFF"/>
                </a:solidFill>
              </a:rPr>
              <a:t> Data Search</a:t>
            </a:r>
          </a:p>
        </p:txBody>
      </p:sp>
      <p:sp>
        <p:nvSpPr>
          <p:cNvPr id="26" name="Rectangle 25">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Arrow: Right 5">
            <a:extLst>
              <a:ext uri="{FF2B5EF4-FFF2-40B4-BE49-F238E27FC236}">
                <a16:creationId xmlns:a16="http://schemas.microsoft.com/office/drawing/2014/main" id="{88833406-51EE-4329-9BAE-A0ED7CEA0028}"/>
              </a:ext>
            </a:extLst>
          </p:cNvPr>
          <p:cNvSpPr/>
          <p:nvPr/>
        </p:nvSpPr>
        <p:spPr>
          <a:xfrm rot="8418101">
            <a:off x="5239863" y="2866941"/>
            <a:ext cx="595317" cy="36129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30B5076-3739-40D9-A774-84744ACE91F2}"/>
              </a:ext>
            </a:extLst>
          </p:cNvPr>
          <p:cNvSpPr/>
          <p:nvPr/>
        </p:nvSpPr>
        <p:spPr>
          <a:xfrm rot="18940451">
            <a:off x="3940985" y="734868"/>
            <a:ext cx="542496" cy="35906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53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Marketing Strategy – </a:t>
            </a:r>
            <a:r>
              <a:rPr lang="en-US" sz="3600" dirty="0" err="1">
                <a:solidFill>
                  <a:srgbClr val="FFFFFF"/>
                </a:solidFill>
              </a:rPr>
              <a:t>Beta.SAM.Gov</a:t>
            </a:r>
            <a:r>
              <a:rPr lang="en-US" sz="3600" dirty="0">
                <a:solidFill>
                  <a:srgbClr val="FFFFFF"/>
                </a:solidFill>
              </a:rPr>
              <a:t> Data</a:t>
            </a:r>
          </a:p>
        </p:txBody>
      </p:sp>
      <p:pic>
        <p:nvPicPr>
          <p:cNvPr id="13" name="Content Placeholder 12" descr="A screenshot of a computer screen&#10;&#10;Description automatically generated">
            <a:extLst>
              <a:ext uri="{FF2B5EF4-FFF2-40B4-BE49-F238E27FC236}">
                <a16:creationId xmlns:a16="http://schemas.microsoft.com/office/drawing/2014/main" id="{62C22042-92DD-4A5D-BA0F-C56EC6734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840" cy="4903700"/>
          </a:xfrm>
          <a:prstGeom prst="rect">
            <a:avLst/>
          </a:prstGeom>
        </p:spPr>
      </p:pic>
      <p:sp>
        <p:nvSpPr>
          <p:cNvPr id="37" name="Rectangle 36">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Arrow: Right 4">
            <a:extLst>
              <a:ext uri="{FF2B5EF4-FFF2-40B4-BE49-F238E27FC236}">
                <a16:creationId xmlns:a16="http://schemas.microsoft.com/office/drawing/2014/main" id="{4BF8C1AA-2D35-44AD-BA5F-3087DD46A960}"/>
              </a:ext>
            </a:extLst>
          </p:cNvPr>
          <p:cNvSpPr/>
          <p:nvPr/>
        </p:nvSpPr>
        <p:spPr>
          <a:xfrm rot="5400000">
            <a:off x="2580655" y="3822522"/>
            <a:ext cx="572459" cy="324365"/>
          </a:xfrm>
          <a:prstGeom prst="rightArrow">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078DCE1-7C43-44FA-87A2-A29346C0401C}"/>
              </a:ext>
            </a:extLst>
          </p:cNvPr>
          <p:cNvSpPr/>
          <p:nvPr/>
        </p:nvSpPr>
        <p:spPr>
          <a:xfrm rot="16200000">
            <a:off x="2580658" y="2541754"/>
            <a:ext cx="572458" cy="324366"/>
          </a:xfrm>
          <a:prstGeom prst="rightArrow">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23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4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screenshot of a computer screen&#10;&#10;Description automatically generated">
            <a:extLst>
              <a:ext uri="{FF2B5EF4-FFF2-40B4-BE49-F238E27FC236}">
                <a16:creationId xmlns:a16="http://schemas.microsoft.com/office/drawing/2014/main" id="{DACE7EAD-B604-4A4E-A872-BF63F63FC8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4997"/>
          <a:stretch/>
        </p:blipFill>
        <p:spPr>
          <a:xfrm>
            <a:off x="-32" y="10"/>
            <a:ext cx="12192031" cy="4915066"/>
          </a:xfrm>
          <a:prstGeom prst="rect">
            <a:avLst/>
          </a:prstGeom>
        </p:spPr>
      </p:pic>
      <p:sp>
        <p:nvSpPr>
          <p:cNvPr id="48" name="Rectangle 47">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Marketing Strategy – </a:t>
            </a:r>
            <a:r>
              <a:rPr lang="en-US" sz="3600" dirty="0" err="1">
                <a:solidFill>
                  <a:srgbClr val="FFFFFF"/>
                </a:solidFill>
              </a:rPr>
              <a:t>Beta.SAM.Gov</a:t>
            </a:r>
            <a:r>
              <a:rPr lang="en-US" sz="3600" dirty="0">
                <a:solidFill>
                  <a:srgbClr val="FFFFFF"/>
                </a:solidFill>
              </a:rPr>
              <a:t> Data</a:t>
            </a:r>
          </a:p>
        </p:txBody>
      </p:sp>
      <p:sp>
        <p:nvSpPr>
          <p:cNvPr id="50" name="Rectangle 4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Arrow: Right 4">
            <a:extLst>
              <a:ext uri="{FF2B5EF4-FFF2-40B4-BE49-F238E27FC236}">
                <a16:creationId xmlns:a16="http://schemas.microsoft.com/office/drawing/2014/main" id="{4BF8C1AA-2D35-44AD-BA5F-3087DD46A960}"/>
              </a:ext>
            </a:extLst>
          </p:cNvPr>
          <p:cNvSpPr/>
          <p:nvPr/>
        </p:nvSpPr>
        <p:spPr>
          <a:xfrm rot="8401563">
            <a:off x="6174935" y="2171698"/>
            <a:ext cx="479225" cy="266191"/>
          </a:xfrm>
          <a:prstGeom prst="rightArrow">
            <a:avLst/>
          </a:prstGeom>
          <a:solidFill>
            <a:srgbClr val="00B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078DCE1-7C43-44FA-87A2-A29346C0401C}"/>
              </a:ext>
            </a:extLst>
          </p:cNvPr>
          <p:cNvSpPr/>
          <p:nvPr/>
        </p:nvSpPr>
        <p:spPr>
          <a:xfrm rot="8645075">
            <a:off x="8477888" y="2527587"/>
            <a:ext cx="492047" cy="266184"/>
          </a:xfrm>
          <a:prstGeom prst="rightArrow">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80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screenshot of a social media post&#10;&#10;Description automatically generated">
            <a:extLst>
              <a:ext uri="{FF2B5EF4-FFF2-40B4-BE49-F238E27FC236}">
                <a16:creationId xmlns:a16="http://schemas.microsoft.com/office/drawing/2014/main" id="{127717D4-EABA-421F-8468-493C061A7E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4997"/>
          <a:stretch/>
        </p:blipFill>
        <p:spPr>
          <a:xfrm>
            <a:off x="-32" y="10"/>
            <a:ext cx="12192031" cy="4915066"/>
          </a:xfrm>
          <a:prstGeom prst="rect">
            <a:avLst/>
          </a:prstGeom>
        </p:spPr>
      </p:pic>
      <p:sp>
        <p:nvSpPr>
          <p:cNvPr id="18" name="Rectangle 17">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Marketing Strategy – </a:t>
            </a:r>
            <a:r>
              <a:rPr lang="en-US" sz="3600" dirty="0" err="1">
                <a:solidFill>
                  <a:srgbClr val="FFFFFF"/>
                </a:solidFill>
              </a:rPr>
              <a:t>Beta.SAM.Gov</a:t>
            </a:r>
            <a:r>
              <a:rPr lang="en-US" sz="3600" dirty="0">
                <a:solidFill>
                  <a:srgbClr val="FFFFFF"/>
                </a:solidFill>
              </a:rPr>
              <a:t> Data</a:t>
            </a:r>
          </a:p>
        </p:txBody>
      </p:sp>
      <p:sp>
        <p:nvSpPr>
          <p:cNvPr id="20" name="Rectangle 1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Arrow: Right 12">
            <a:extLst>
              <a:ext uri="{FF2B5EF4-FFF2-40B4-BE49-F238E27FC236}">
                <a16:creationId xmlns:a16="http://schemas.microsoft.com/office/drawing/2014/main" id="{DA07A258-7C39-4FA6-AA7D-F4519D7C2929}"/>
              </a:ext>
            </a:extLst>
          </p:cNvPr>
          <p:cNvSpPr/>
          <p:nvPr/>
        </p:nvSpPr>
        <p:spPr>
          <a:xfrm rot="10800000">
            <a:off x="5980381" y="2186902"/>
            <a:ext cx="479225" cy="266191"/>
          </a:xfrm>
          <a:prstGeom prst="rightArrow">
            <a:avLst/>
          </a:prstGeom>
          <a:solidFill>
            <a:srgbClr val="00B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42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fontScale="92500" lnSpcReduction="20000"/>
          </a:bodyPr>
          <a:lstStyle/>
          <a:p>
            <a:pPr>
              <a:lnSpc>
                <a:spcPct val="120000"/>
              </a:lnSpc>
              <a:spcBef>
                <a:spcPts val="0"/>
              </a:spcBef>
              <a:spcAft>
                <a:spcPts val="600"/>
              </a:spcAft>
            </a:pPr>
            <a:r>
              <a:rPr lang="en-US" sz="1800" dirty="0"/>
              <a:t>U.S. Small Business Administration – </a:t>
            </a:r>
            <a:r>
              <a:rPr lang="en-US" sz="1800" dirty="0">
                <a:hlinkClick r:id="rId2"/>
              </a:rPr>
              <a:t>https://www.sba.gov/</a:t>
            </a:r>
            <a:r>
              <a:rPr lang="en-US" sz="1800" dirty="0"/>
              <a:t> </a:t>
            </a:r>
          </a:p>
          <a:p>
            <a:pPr>
              <a:lnSpc>
                <a:spcPct val="120000"/>
              </a:lnSpc>
              <a:spcBef>
                <a:spcPts val="0"/>
              </a:spcBef>
              <a:spcAft>
                <a:spcPts val="600"/>
              </a:spcAft>
            </a:pPr>
            <a:r>
              <a:rPr lang="en-US" sz="1800" dirty="0" err="1"/>
              <a:t>Certify.SBA.Gov</a:t>
            </a:r>
            <a:r>
              <a:rPr lang="en-US" sz="1800" dirty="0"/>
              <a:t> - </a:t>
            </a:r>
            <a:r>
              <a:rPr lang="en-US" sz="1800" dirty="0">
                <a:hlinkClick r:id="rId3"/>
              </a:rPr>
              <a:t>https://certify.sba.gov/</a:t>
            </a:r>
            <a:endParaRPr lang="en-US" sz="1800" dirty="0"/>
          </a:p>
          <a:p>
            <a:pPr>
              <a:lnSpc>
                <a:spcPct val="120000"/>
              </a:lnSpc>
              <a:spcBef>
                <a:spcPts val="0"/>
              </a:spcBef>
              <a:spcAft>
                <a:spcPts val="600"/>
              </a:spcAft>
            </a:pPr>
            <a:r>
              <a:rPr lang="en-US" sz="1800" dirty="0"/>
              <a:t>Census Bureau / NAICS Codes - </a:t>
            </a:r>
            <a:r>
              <a:rPr lang="en-US" sz="1800" dirty="0">
                <a:hlinkClick r:id="rId4"/>
              </a:rPr>
              <a:t>https://www.census.gov/eos/www/naics/</a:t>
            </a:r>
            <a:endParaRPr lang="en-US" sz="1800" dirty="0"/>
          </a:p>
          <a:p>
            <a:pPr>
              <a:lnSpc>
                <a:spcPct val="120000"/>
              </a:lnSpc>
              <a:spcBef>
                <a:spcPts val="0"/>
              </a:spcBef>
              <a:spcAft>
                <a:spcPts val="600"/>
              </a:spcAft>
            </a:pPr>
            <a:r>
              <a:rPr lang="en-US" sz="1800" dirty="0"/>
              <a:t>Electronic CFR (Code of Federal Regulations) - </a:t>
            </a:r>
            <a:r>
              <a:rPr lang="en-US" sz="1800" dirty="0">
                <a:hlinkClick r:id="rId5"/>
              </a:rPr>
              <a:t>https://www.ecfr.gov/</a:t>
            </a:r>
            <a:endParaRPr lang="en-US" sz="1800" dirty="0"/>
          </a:p>
          <a:p>
            <a:pPr lvl="1">
              <a:lnSpc>
                <a:spcPct val="120000"/>
              </a:lnSpc>
              <a:spcBef>
                <a:spcPts val="0"/>
              </a:spcBef>
              <a:spcAft>
                <a:spcPts val="600"/>
              </a:spcAft>
            </a:pPr>
            <a:r>
              <a:rPr lang="en-US" sz="1600" dirty="0"/>
              <a:t>13 CFR 121 – Small Business Size</a:t>
            </a:r>
          </a:p>
          <a:p>
            <a:pPr lvl="1">
              <a:lnSpc>
                <a:spcPct val="120000"/>
              </a:lnSpc>
              <a:spcBef>
                <a:spcPts val="0"/>
              </a:spcBef>
              <a:spcAft>
                <a:spcPts val="600"/>
              </a:spcAft>
            </a:pPr>
            <a:r>
              <a:rPr lang="en-US" sz="1600" dirty="0"/>
              <a:t>13 CFR 124 – 8(a) Program</a:t>
            </a:r>
          </a:p>
          <a:p>
            <a:pPr lvl="1">
              <a:lnSpc>
                <a:spcPct val="120000"/>
              </a:lnSpc>
              <a:spcBef>
                <a:spcPts val="0"/>
              </a:spcBef>
              <a:spcAft>
                <a:spcPts val="600"/>
              </a:spcAft>
            </a:pPr>
            <a:r>
              <a:rPr lang="en-US" sz="1600" dirty="0"/>
              <a:t>13 CFR 125 – Small Business / SDVOSB</a:t>
            </a:r>
          </a:p>
          <a:p>
            <a:pPr lvl="1">
              <a:lnSpc>
                <a:spcPct val="120000"/>
              </a:lnSpc>
              <a:spcBef>
                <a:spcPts val="0"/>
              </a:spcBef>
              <a:spcAft>
                <a:spcPts val="600"/>
              </a:spcAft>
            </a:pPr>
            <a:r>
              <a:rPr lang="en-US" sz="1600" dirty="0"/>
              <a:t>13 CFR 126 – HUBZone</a:t>
            </a:r>
          </a:p>
          <a:p>
            <a:pPr lvl="1">
              <a:lnSpc>
                <a:spcPct val="120000"/>
              </a:lnSpc>
              <a:spcBef>
                <a:spcPts val="0"/>
              </a:spcBef>
              <a:spcAft>
                <a:spcPts val="600"/>
              </a:spcAft>
            </a:pPr>
            <a:r>
              <a:rPr lang="en-US" sz="1600" dirty="0"/>
              <a:t>13 CFR 127 – WOSB / EDWOSB</a:t>
            </a:r>
          </a:p>
          <a:p>
            <a:pPr lvl="1">
              <a:lnSpc>
                <a:spcPct val="120000"/>
              </a:lnSpc>
              <a:spcBef>
                <a:spcPts val="0"/>
              </a:spcBef>
              <a:spcAft>
                <a:spcPts val="600"/>
              </a:spcAft>
            </a:pPr>
            <a:r>
              <a:rPr lang="en-US" sz="1600" dirty="0"/>
              <a:t>48 CFR – Federal Acquisition Regulations (FAR)</a:t>
            </a:r>
          </a:p>
          <a:p>
            <a:pPr>
              <a:lnSpc>
                <a:spcPct val="120000"/>
              </a:lnSpc>
              <a:spcBef>
                <a:spcPts val="0"/>
              </a:spcBef>
              <a:spcAft>
                <a:spcPts val="600"/>
              </a:spcAft>
            </a:pPr>
            <a:r>
              <a:rPr lang="en-US" sz="1800" dirty="0"/>
              <a:t>SBA Dynamic Small Business Search (DSBS) - </a:t>
            </a:r>
            <a:r>
              <a:rPr lang="en-US" sz="1800" dirty="0">
                <a:hlinkClick r:id="rId6"/>
              </a:rPr>
              <a:t>http://dsbs.sba.gov/dsbs/search/dsp_dsbs.cfm</a:t>
            </a:r>
            <a:endParaRPr lang="en-US" sz="1800" dirty="0"/>
          </a:p>
          <a:p>
            <a:pPr>
              <a:lnSpc>
                <a:spcPct val="120000"/>
              </a:lnSpc>
              <a:spcBef>
                <a:spcPts val="0"/>
              </a:spcBef>
              <a:spcAft>
                <a:spcPts val="600"/>
              </a:spcAft>
            </a:pPr>
            <a:r>
              <a:rPr lang="en-US" sz="1800" dirty="0"/>
              <a:t>System for Award Management (SAM) - </a:t>
            </a:r>
            <a:r>
              <a:rPr lang="en-US" sz="1800" dirty="0">
                <a:hlinkClick r:id="rId7"/>
              </a:rPr>
              <a:t>https://sam.gov/SAM/</a:t>
            </a:r>
            <a:endParaRPr lang="en-US" sz="1800" dirty="0"/>
          </a:p>
        </p:txBody>
      </p:sp>
    </p:spTree>
    <p:extLst>
      <p:ext uri="{BB962C8B-B14F-4D97-AF65-F5344CB8AC3E}">
        <p14:creationId xmlns:p14="http://schemas.microsoft.com/office/powerpoint/2010/main" val="395938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Government as a Client</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92500" lnSpcReduction="10000"/>
          </a:bodyPr>
          <a:lstStyle/>
          <a:p>
            <a:pPr marL="0" indent="0">
              <a:buNone/>
            </a:pPr>
            <a:r>
              <a:rPr lang="en-US" sz="2800" dirty="0"/>
              <a:t>Why should you consider selling to the Government?</a:t>
            </a:r>
            <a:endParaRPr lang="en-US" sz="2400" dirty="0"/>
          </a:p>
          <a:p>
            <a:pPr marL="0" indent="0">
              <a:buNone/>
            </a:pPr>
            <a:r>
              <a:rPr lang="en-US" sz="2800" dirty="0"/>
              <a:t>Because Federal, State and Local Governments are potential customers.</a:t>
            </a:r>
          </a:p>
          <a:p>
            <a:pPr marL="346075" indent="-230188">
              <a:buFont typeface="Arial" panose="020B0604020202020204" pitchFamily="34" charset="0"/>
              <a:buChar char="•"/>
            </a:pPr>
            <a:r>
              <a:rPr lang="en-US" sz="2400" dirty="0"/>
              <a:t>The Federal Government is one of the largest purchasers of goods and services.</a:t>
            </a:r>
          </a:p>
          <a:p>
            <a:pPr marL="346075" indent="-230188">
              <a:buFont typeface="Arial" panose="020B0604020202020204" pitchFamily="34" charset="0"/>
              <a:buChar char="•"/>
            </a:pPr>
            <a:r>
              <a:rPr lang="en-US" sz="2400" dirty="0"/>
              <a:t>Federal contracts represent roughly 14% of the Federal budget (over $550 Billion).</a:t>
            </a:r>
          </a:p>
          <a:p>
            <a:pPr marL="346075" indent="-230188">
              <a:buFont typeface="Arial" panose="020B0604020202020204" pitchFamily="34" charset="0"/>
              <a:buChar char="•"/>
            </a:pPr>
            <a:r>
              <a:rPr lang="en-US" sz="2400" dirty="0"/>
              <a:t>The agencies of the Federal Government buy many different products and services using various contract methods.</a:t>
            </a:r>
          </a:p>
          <a:p>
            <a:pPr marL="346075" indent="-230188">
              <a:buFont typeface="Arial" panose="020B0604020202020204" pitchFamily="34" charset="0"/>
              <a:buChar char="•"/>
            </a:pPr>
            <a:r>
              <a:rPr lang="en-US" sz="2400" dirty="0"/>
              <a:t>The Federal Government has policies in place to encourage small business to participate in the government acquisition process.</a:t>
            </a:r>
          </a:p>
          <a:p>
            <a:pPr marL="346075" indent="-230188">
              <a:buFont typeface="Arial" panose="020B0604020202020204" pitchFamily="34" charset="0"/>
              <a:buChar char="•"/>
            </a:pPr>
            <a:r>
              <a:rPr lang="en-US" sz="2400" dirty="0"/>
              <a:t>Develop the marketing section of your business plan and consider the government as a potential client.</a:t>
            </a:r>
          </a:p>
        </p:txBody>
      </p:sp>
    </p:spTree>
    <p:extLst>
      <p:ext uri="{BB962C8B-B14F-4D97-AF65-F5344CB8AC3E}">
        <p14:creationId xmlns:p14="http://schemas.microsoft.com/office/powerpoint/2010/main" val="66480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lnSpcReduction="10000"/>
          </a:bodyPr>
          <a:lstStyle/>
          <a:p>
            <a:pPr>
              <a:lnSpc>
                <a:spcPct val="120000"/>
              </a:lnSpc>
              <a:spcBef>
                <a:spcPts val="0"/>
              </a:spcBef>
              <a:spcAft>
                <a:spcPts val="600"/>
              </a:spcAft>
            </a:pPr>
            <a:r>
              <a:rPr lang="en-US" sz="1800" dirty="0" err="1"/>
              <a:t>FedBizOps</a:t>
            </a:r>
            <a:r>
              <a:rPr lang="en-US" sz="1800" dirty="0"/>
              <a:t> is now Beta.SAM.gov - </a:t>
            </a:r>
            <a:r>
              <a:rPr lang="en-US" sz="1800" dirty="0">
                <a:hlinkClick r:id="rId2"/>
              </a:rPr>
              <a:t>https://beta.sam.gov/</a:t>
            </a:r>
            <a:r>
              <a:rPr lang="en-US" sz="1800" dirty="0"/>
              <a:t> </a:t>
            </a:r>
          </a:p>
          <a:p>
            <a:pPr>
              <a:lnSpc>
                <a:spcPct val="120000"/>
              </a:lnSpc>
              <a:spcBef>
                <a:spcPts val="0"/>
              </a:spcBef>
              <a:spcAft>
                <a:spcPts val="600"/>
              </a:spcAft>
            </a:pPr>
            <a:r>
              <a:rPr lang="en-US" sz="1800" dirty="0"/>
              <a:t>Federal Procurement Database System (FPDS) - </a:t>
            </a:r>
            <a:r>
              <a:rPr lang="en-US" sz="1800" dirty="0">
                <a:hlinkClick r:id="rId3"/>
              </a:rPr>
              <a:t>https://www.fpds.gov/fpdsng_cms/index.php/en/</a:t>
            </a:r>
            <a:endParaRPr lang="en-US" sz="1800" dirty="0"/>
          </a:p>
          <a:p>
            <a:pPr>
              <a:lnSpc>
                <a:spcPct val="120000"/>
              </a:lnSpc>
              <a:spcBef>
                <a:spcPts val="0"/>
              </a:spcBef>
              <a:spcAft>
                <a:spcPts val="600"/>
              </a:spcAft>
            </a:pPr>
            <a:r>
              <a:rPr lang="en-US" sz="1800" dirty="0"/>
              <a:t>USA Spending - </a:t>
            </a:r>
            <a:r>
              <a:rPr lang="en-US" sz="1800" dirty="0">
                <a:hlinkClick r:id="rId4"/>
              </a:rPr>
              <a:t>https://www.usaspending.gov/#/</a:t>
            </a:r>
            <a:r>
              <a:rPr lang="en-US" sz="1800" dirty="0"/>
              <a:t> </a:t>
            </a:r>
          </a:p>
          <a:p>
            <a:pPr>
              <a:lnSpc>
                <a:spcPct val="120000"/>
              </a:lnSpc>
              <a:spcBef>
                <a:spcPts val="0"/>
              </a:spcBef>
              <a:spcAft>
                <a:spcPts val="600"/>
              </a:spcAft>
            </a:pPr>
            <a:r>
              <a:rPr lang="en-US" sz="1800" dirty="0"/>
              <a:t>Alaska Native PTAC - </a:t>
            </a:r>
            <a:r>
              <a:rPr lang="en-US" sz="1800" dirty="0">
                <a:hlinkClick r:id="rId5"/>
              </a:rPr>
              <a:t>https://www.ak-nptac.com/</a:t>
            </a:r>
            <a:endParaRPr lang="en-US" sz="1800" dirty="0"/>
          </a:p>
          <a:p>
            <a:pPr>
              <a:lnSpc>
                <a:spcPct val="120000"/>
              </a:lnSpc>
              <a:spcBef>
                <a:spcPts val="0"/>
              </a:spcBef>
              <a:spcAft>
                <a:spcPts val="600"/>
              </a:spcAft>
            </a:pPr>
            <a:r>
              <a:rPr lang="en-US" sz="1800" dirty="0"/>
              <a:t>Alaska PTAC - </a:t>
            </a:r>
            <a:r>
              <a:rPr lang="en-US" sz="1800" dirty="0">
                <a:hlinkClick r:id="rId6"/>
              </a:rPr>
              <a:t>https://ptacalaska.org/</a:t>
            </a:r>
            <a:endParaRPr lang="en-US" sz="1800" dirty="0"/>
          </a:p>
          <a:p>
            <a:pPr>
              <a:lnSpc>
                <a:spcPct val="120000"/>
              </a:lnSpc>
              <a:spcBef>
                <a:spcPts val="0"/>
              </a:spcBef>
              <a:spcAft>
                <a:spcPts val="600"/>
              </a:spcAft>
            </a:pPr>
            <a:r>
              <a:rPr lang="en-US" sz="1800" dirty="0"/>
              <a:t>Alaska SBDC - </a:t>
            </a:r>
            <a:r>
              <a:rPr lang="en-US" sz="1800" dirty="0">
                <a:hlinkClick r:id="rId7"/>
              </a:rPr>
              <a:t>https://aksbdc.org/</a:t>
            </a:r>
            <a:endParaRPr lang="en-US" sz="1800" dirty="0"/>
          </a:p>
          <a:p>
            <a:pPr>
              <a:lnSpc>
                <a:spcPct val="120000"/>
              </a:lnSpc>
              <a:spcBef>
                <a:spcPts val="0"/>
              </a:spcBef>
              <a:spcAft>
                <a:spcPts val="600"/>
              </a:spcAft>
            </a:pPr>
            <a:r>
              <a:rPr lang="en-US" sz="1800" dirty="0"/>
              <a:t>State of Alaska DCBPL - </a:t>
            </a:r>
            <a:r>
              <a:rPr lang="en-US" sz="1800" dirty="0">
                <a:hlinkClick r:id="rId8"/>
              </a:rPr>
              <a:t>https://www.commerce.alaska.gov/web/cbpl/Home.aspx</a:t>
            </a:r>
            <a:endParaRPr lang="en-US" sz="1800" dirty="0"/>
          </a:p>
          <a:p>
            <a:pPr>
              <a:lnSpc>
                <a:spcPct val="120000"/>
              </a:lnSpc>
              <a:spcBef>
                <a:spcPts val="0"/>
              </a:spcBef>
              <a:spcAft>
                <a:spcPts val="600"/>
              </a:spcAft>
            </a:pPr>
            <a:r>
              <a:rPr lang="en-US" sz="1800" dirty="0"/>
              <a:t>State of Alaska DBE Program - </a:t>
            </a:r>
            <a:r>
              <a:rPr lang="en-US" sz="1800" dirty="0">
                <a:hlinkClick r:id="rId9"/>
              </a:rPr>
              <a:t>http://www.dot.state.ak.us/cvlrts/aucp.shtml</a:t>
            </a:r>
            <a:endParaRPr lang="en-US" sz="1800" dirty="0"/>
          </a:p>
          <a:p>
            <a:pPr>
              <a:lnSpc>
                <a:spcPct val="120000"/>
              </a:lnSpc>
              <a:spcBef>
                <a:spcPts val="0"/>
              </a:spcBef>
              <a:spcAft>
                <a:spcPts val="600"/>
              </a:spcAft>
            </a:pPr>
            <a:r>
              <a:rPr lang="en-US" sz="1800" dirty="0"/>
              <a:t>State of Alaska Vendor Self Service - </a:t>
            </a:r>
            <a:r>
              <a:rPr lang="en-US" sz="1800" dirty="0">
                <a:hlinkClick r:id="rId10"/>
              </a:rPr>
              <a:t>https://iris-vss.alaska.gov/webapp/PRDVSS1X1/AltSelfService</a:t>
            </a:r>
            <a:endParaRPr lang="en-US" sz="1800" dirty="0"/>
          </a:p>
          <a:p>
            <a:pPr>
              <a:lnSpc>
                <a:spcPct val="120000"/>
              </a:lnSpc>
              <a:spcBef>
                <a:spcPts val="0"/>
              </a:spcBef>
              <a:spcAft>
                <a:spcPts val="600"/>
              </a:spcAft>
            </a:pPr>
            <a:r>
              <a:rPr lang="en-US" sz="1800" dirty="0"/>
              <a:t>SBA HUBZone Map - </a:t>
            </a:r>
            <a:r>
              <a:rPr lang="en-US" sz="1800" dirty="0">
                <a:hlinkClick r:id="rId11"/>
              </a:rPr>
              <a:t>https://maps.certify.sba.gov/hubzone/map#center=39.828200,-98.579500&amp;zoom=5</a:t>
            </a:r>
            <a:endParaRPr lang="en-US" sz="1800" dirty="0"/>
          </a:p>
          <a:p>
            <a:pPr>
              <a:lnSpc>
                <a:spcPct val="120000"/>
              </a:lnSpc>
              <a:spcBef>
                <a:spcPts val="0"/>
              </a:spcBef>
              <a:spcAft>
                <a:spcPts val="600"/>
              </a:spcAft>
            </a:pPr>
            <a:endParaRPr lang="en-US" sz="1800" dirty="0"/>
          </a:p>
        </p:txBody>
      </p:sp>
    </p:spTree>
    <p:extLst>
      <p:ext uri="{BB962C8B-B14F-4D97-AF65-F5344CB8AC3E}">
        <p14:creationId xmlns:p14="http://schemas.microsoft.com/office/powerpoint/2010/main" val="416486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 - Acquisition Forecasts Websites</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fontScale="92500" lnSpcReduction="10000"/>
          </a:bodyPr>
          <a:lstStyle/>
          <a:p>
            <a:r>
              <a:rPr lang="en-US" sz="1600" dirty="0"/>
              <a:t>Agency for International Development - </a:t>
            </a:r>
            <a:r>
              <a:rPr lang="en-US" sz="1600" u="sng" dirty="0">
                <a:hlinkClick r:id="rId2"/>
              </a:rPr>
              <a:t>https://www.usaid.gov/business-forecast/search</a:t>
            </a:r>
            <a:r>
              <a:rPr lang="en-US" sz="1600" dirty="0"/>
              <a:t> </a:t>
            </a:r>
          </a:p>
          <a:p>
            <a:r>
              <a:rPr lang="en-US" sz="1600" dirty="0"/>
              <a:t>Department of Agriculture - </a:t>
            </a:r>
            <a:r>
              <a:rPr lang="en-US" sz="1600" u="sng" dirty="0">
                <a:hlinkClick r:id="rId3"/>
              </a:rPr>
              <a:t>https://www.dm.usda.gov/smallbus/forecast.htm</a:t>
            </a:r>
            <a:r>
              <a:rPr lang="en-US" sz="1600" dirty="0"/>
              <a:t> </a:t>
            </a:r>
          </a:p>
          <a:p>
            <a:r>
              <a:rPr lang="en-US" sz="1600" dirty="0"/>
              <a:t>Department of Commerce - </a:t>
            </a:r>
            <a:r>
              <a:rPr lang="en-US" sz="1600" u="sng" dirty="0">
                <a:hlinkClick r:id="rId4"/>
              </a:rPr>
              <a:t>https://faaps.commerce.gov/publicview.asp</a:t>
            </a:r>
            <a:r>
              <a:rPr lang="en-US" sz="1600" dirty="0"/>
              <a:t> </a:t>
            </a:r>
          </a:p>
          <a:p>
            <a:r>
              <a:rPr lang="en-US" sz="1600" dirty="0"/>
              <a:t>Department of Defense - </a:t>
            </a:r>
            <a:r>
              <a:rPr lang="en-US" sz="1600" u="sng" dirty="0">
                <a:hlinkClick r:id="rId5"/>
              </a:rPr>
              <a:t>https://business.defense.gov/</a:t>
            </a:r>
            <a:r>
              <a:rPr lang="en-US" sz="1600" dirty="0"/>
              <a:t> </a:t>
            </a:r>
          </a:p>
          <a:p>
            <a:r>
              <a:rPr lang="en-US" sz="1600" dirty="0"/>
              <a:t>Department of Education - </a:t>
            </a:r>
            <a:r>
              <a:rPr lang="en-US" sz="1600" u="sng" dirty="0">
                <a:hlinkClick r:id="rId6"/>
              </a:rPr>
              <a:t>https://www2.ed.gov/fund/contract/find/forecast.html?exp=0</a:t>
            </a:r>
            <a:r>
              <a:rPr lang="en-US" sz="1600" dirty="0"/>
              <a:t> </a:t>
            </a:r>
          </a:p>
          <a:p>
            <a:r>
              <a:rPr lang="en-US" sz="1600" dirty="0"/>
              <a:t>Department of Energy - </a:t>
            </a:r>
            <a:r>
              <a:rPr lang="en-US" sz="1600" u="sng" dirty="0">
                <a:hlinkClick r:id="rId7"/>
              </a:rPr>
              <a:t>https://www.energy.gov/osdbu/acquisition-forecast</a:t>
            </a:r>
            <a:r>
              <a:rPr lang="en-US" sz="1600" dirty="0"/>
              <a:t> </a:t>
            </a:r>
          </a:p>
          <a:p>
            <a:r>
              <a:rPr lang="en-US" sz="1600" dirty="0"/>
              <a:t>Department of Homeland Security- </a:t>
            </a:r>
            <a:r>
              <a:rPr lang="en-US" sz="1600" u="sng" dirty="0">
                <a:hlinkClick r:id="rId8"/>
              </a:rPr>
              <a:t>https://apfs.dhs.gov/</a:t>
            </a:r>
            <a:r>
              <a:rPr lang="en-US" sz="1600" dirty="0"/>
              <a:t> </a:t>
            </a:r>
          </a:p>
          <a:p>
            <a:r>
              <a:rPr lang="en-US" sz="1600" dirty="0"/>
              <a:t>Department of Housing and Urban Development - </a:t>
            </a:r>
            <a:r>
              <a:rPr lang="en-US" sz="1600" u="sng" dirty="0">
                <a:hlinkClick r:id="rId9"/>
              </a:rPr>
              <a:t>https://www.hud.gov/program_offices/sdb/4cast</a:t>
            </a:r>
            <a:r>
              <a:rPr lang="en-US" sz="1600" dirty="0"/>
              <a:t> </a:t>
            </a:r>
          </a:p>
          <a:p>
            <a:r>
              <a:rPr lang="en-US" sz="1600" dirty="0"/>
              <a:t>Department of Justice - </a:t>
            </a:r>
            <a:r>
              <a:rPr lang="en-US" sz="1600" u="sng" dirty="0">
                <a:hlinkClick r:id="rId10"/>
              </a:rPr>
              <a:t>https://www.justice.gov/osdbu/find-contracting-opportunities</a:t>
            </a:r>
            <a:endParaRPr lang="en-US" sz="1600" dirty="0"/>
          </a:p>
          <a:p>
            <a:r>
              <a:rPr lang="en-US" sz="1600" dirty="0"/>
              <a:t>Department of Labor- </a:t>
            </a:r>
            <a:r>
              <a:rPr lang="en-US" sz="1600" u="sng" dirty="0">
                <a:hlinkClick r:id="rId11"/>
              </a:rPr>
              <a:t>https://www.dol.gov/oasam/boc/aappf/index.htm</a:t>
            </a:r>
            <a:r>
              <a:rPr lang="en-US" sz="1600" dirty="0"/>
              <a:t> </a:t>
            </a:r>
          </a:p>
          <a:p>
            <a:r>
              <a:rPr lang="en-US" sz="1600" dirty="0"/>
              <a:t>Department of the Interior- </a:t>
            </a:r>
            <a:r>
              <a:rPr lang="en-US" sz="1600" u="sng" dirty="0">
                <a:hlinkClick r:id="rId12"/>
              </a:rPr>
              <a:t>https://www.doi.gov/pmb/osdbu/forecast</a:t>
            </a:r>
            <a:r>
              <a:rPr lang="en-US" sz="1600" dirty="0"/>
              <a:t> </a:t>
            </a:r>
          </a:p>
        </p:txBody>
      </p:sp>
    </p:spTree>
    <p:extLst>
      <p:ext uri="{BB962C8B-B14F-4D97-AF65-F5344CB8AC3E}">
        <p14:creationId xmlns:p14="http://schemas.microsoft.com/office/powerpoint/2010/main" val="3854735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 - Acquisition Forecasts Websites</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a:bodyPr>
          <a:lstStyle/>
          <a:p>
            <a:r>
              <a:rPr lang="en-US" sz="1400" dirty="0"/>
              <a:t>Department of State - </a:t>
            </a:r>
            <a:r>
              <a:rPr lang="en-US" sz="1400" u="sng" dirty="0">
                <a:hlinkClick r:id="rId2"/>
              </a:rPr>
              <a:t>https://www.state.gov/s/dmr/sdbu/pubs/c6447.htm</a:t>
            </a:r>
            <a:r>
              <a:rPr lang="en-US" sz="1400" dirty="0"/>
              <a:t> </a:t>
            </a:r>
          </a:p>
          <a:p>
            <a:r>
              <a:rPr lang="en-US" sz="1400" dirty="0"/>
              <a:t>Department of the Treasury - </a:t>
            </a:r>
            <a:r>
              <a:rPr lang="en-US" sz="1400" u="sng" dirty="0">
                <a:hlinkClick r:id="rId3"/>
              </a:rPr>
              <a:t>https://www.treasury.gov/resource-center/sb-programs/Pages/dcfo-osdbu-mp-forecast.aspx</a:t>
            </a:r>
            <a:r>
              <a:rPr lang="en-US" sz="1400" u="sng" dirty="0"/>
              <a:t> </a:t>
            </a:r>
            <a:endParaRPr lang="en-US" sz="1400" dirty="0"/>
          </a:p>
          <a:p>
            <a:r>
              <a:rPr lang="en-US" sz="1400" dirty="0"/>
              <a:t>Department of Veterans Affairs - </a:t>
            </a:r>
            <a:r>
              <a:rPr lang="en-US" sz="1400" u="sng" dirty="0">
                <a:hlinkClick r:id="rId4"/>
              </a:rPr>
              <a:t>https://www.vendorportal.ecms.va.gov/eVP/FCO/FCO.aspx</a:t>
            </a:r>
            <a:r>
              <a:rPr lang="en-US" sz="1400" dirty="0"/>
              <a:t> </a:t>
            </a:r>
          </a:p>
          <a:p>
            <a:r>
              <a:rPr lang="en-US" sz="1400" dirty="0"/>
              <a:t>Environmental Protection Agency - </a:t>
            </a:r>
            <a:r>
              <a:rPr lang="en-US" sz="1400" u="sng" dirty="0">
                <a:hlinkClick r:id="rId5"/>
              </a:rPr>
              <a:t>https://ofmpub.epa.gov/apex/forecast/f?p=122:1:7500526658720</a:t>
            </a:r>
            <a:r>
              <a:rPr lang="en-US" sz="1400" dirty="0"/>
              <a:t> </a:t>
            </a:r>
          </a:p>
          <a:p>
            <a:r>
              <a:rPr lang="en-US" sz="1400" dirty="0"/>
              <a:t>General Services Administration - </a:t>
            </a:r>
            <a:r>
              <a:rPr lang="en-US" sz="1400" u="sng" dirty="0">
                <a:hlinkClick r:id="rId6"/>
              </a:rPr>
              <a:t>https://www.gsa.gov/buying-selling/forecast-of-contracting-opportunities</a:t>
            </a:r>
            <a:endParaRPr lang="en-US" sz="1400" dirty="0"/>
          </a:p>
          <a:p>
            <a:r>
              <a:rPr lang="en-US" sz="1400" dirty="0"/>
              <a:t>National Aeronautics &amp; Space Administration - </a:t>
            </a:r>
            <a:r>
              <a:rPr lang="en-US" sz="1400" u="sng" dirty="0">
                <a:hlinkClick r:id="rId7"/>
              </a:rPr>
              <a:t>https://www.hq.nasa.gov/office/procurement/forecast/</a:t>
            </a:r>
            <a:r>
              <a:rPr lang="en-US" sz="1400" dirty="0"/>
              <a:t> </a:t>
            </a:r>
          </a:p>
          <a:p>
            <a:r>
              <a:rPr lang="en-US" sz="1400" dirty="0"/>
              <a:t>Nuclear Regulatory Commission - </a:t>
            </a:r>
            <a:r>
              <a:rPr lang="en-US" sz="1400" u="sng" dirty="0">
                <a:hlinkClick r:id="rId8"/>
              </a:rPr>
              <a:t>https://www.nrc.gov/about-nrc/contracting/small-business/forecast.html</a:t>
            </a:r>
            <a:r>
              <a:rPr lang="en-US" sz="1400" u="sng" dirty="0"/>
              <a:t> </a:t>
            </a:r>
            <a:endParaRPr lang="en-US" sz="1400" dirty="0"/>
          </a:p>
          <a:p>
            <a:r>
              <a:rPr lang="en-US" sz="1400" dirty="0"/>
              <a:t>Office of Personnel Management – </a:t>
            </a:r>
            <a:r>
              <a:rPr lang="en-US" sz="1400" u="sng" dirty="0">
                <a:hlinkClick r:id="rId9"/>
              </a:rPr>
              <a:t>https://www.opm.gov/about-us/doing-business-with-opm/contracting-opportunities/</a:t>
            </a:r>
            <a:endParaRPr lang="en-US" sz="1400" dirty="0"/>
          </a:p>
          <a:p>
            <a:r>
              <a:rPr lang="en-US" sz="1400" dirty="0"/>
              <a:t>Social Security Administration - </a:t>
            </a:r>
            <a:r>
              <a:rPr lang="en-US" sz="1400" u="sng" dirty="0">
                <a:hlinkClick r:id="rId10"/>
              </a:rPr>
              <a:t>https://www.ssa.gov/agency/osdbu/contract-forecast-intro.html</a:t>
            </a:r>
            <a:endParaRPr lang="en-US" sz="1400" dirty="0"/>
          </a:p>
          <a:p>
            <a:r>
              <a:rPr lang="en-US" sz="1400" dirty="0"/>
              <a:t>Smithsonian Institution - </a:t>
            </a:r>
            <a:r>
              <a:rPr lang="en-US" sz="1400" u="sng" dirty="0">
                <a:hlinkClick r:id="rId11"/>
              </a:rPr>
              <a:t>https://www.si.edu/oeema/</a:t>
            </a:r>
            <a:r>
              <a:rPr lang="en-US" sz="1400" dirty="0"/>
              <a:t> </a:t>
            </a:r>
          </a:p>
        </p:txBody>
      </p:sp>
    </p:spTree>
    <p:extLst>
      <p:ext uri="{BB962C8B-B14F-4D97-AF65-F5344CB8AC3E}">
        <p14:creationId xmlns:p14="http://schemas.microsoft.com/office/powerpoint/2010/main" val="162909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 </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fontScale="47500" lnSpcReduction="20000"/>
          </a:bodyPr>
          <a:lstStyle/>
          <a:p>
            <a:r>
              <a:rPr lang="en-US" b="1" dirty="0"/>
              <a:t>Additional Department of Energy (DOE) Websites: </a:t>
            </a:r>
            <a:endParaRPr lang="en-US" dirty="0"/>
          </a:p>
          <a:p>
            <a:r>
              <a:rPr lang="en-US" dirty="0">
                <a:hlinkClick r:id="rId2"/>
              </a:rPr>
              <a:t>Ames Laboratory</a:t>
            </a:r>
            <a:endParaRPr lang="en-US" dirty="0"/>
          </a:p>
          <a:p>
            <a:r>
              <a:rPr lang="en-US" dirty="0">
                <a:hlinkClick r:id="rId3"/>
              </a:rPr>
              <a:t>Argonne National Laboratory</a:t>
            </a:r>
            <a:endParaRPr lang="en-US" dirty="0"/>
          </a:p>
          <a:p>
            <a:r>
              <a:rPr lang="en-US" dirty="0">
                <a:hlinkClick r:id="rId4"/>
              </a:rPr>
              <a:t>Bonneville Power Administration</a:t>
            </a:r>
            <a:endParaRPr lang="en-US" dirty="0"/>
          </a:p>
          <a:p>
            <a:r>
              <a:rPr lang="en-US" dirty="0">
                <a:hlinkClick r:id="rId5"/>
              </a:rPr>
              <a:t>Brookhaven National Laboratory</a:t>
            </a:r>
            <a:endParaRPr lang="en-US" dirty="0"/>
          </a:p>
          <a:p>
            <a:r>
              <a:rPr lang="en-US" dirty="0">
                <a:hlinkClick r:id="rId6"/>
              </a:rPr>
              <a:t>Bechtel National Inc. Waste Treatment Plant Project</a:t>
            </a:r>
            <a:endParaRPr lang="en-US" dirty="0"/>
          </a:p>
          <a:p>
            <a:r>
              <a:rPr lang="en-US" dirty="0">
                <a:hlinkClick r:id="rId7"/>
              </a:rPr>
              <a:t>Carlsbad Field Office</a:t>
            </a:r>
            <a:endParaRPr lang="en-US" dirty="0"/>
          </a:p>
          <a:p>
            <a:r>
              <a:rPr lang="en-US" dirty="0">
                <a:hlinkClick r:id="rId8"/>
              </a:rPr>
              <a:t>Environmental Management Consolidated Business Center</a:t>
            </a:r>
            <a:endParaRPr lang="en-US" dirty="0"/>
          </a:p>
          <a:p>
            <a:r>
              <a:rPr lang="en-US" dirty="0">
                <a:hlinkClick r:id="rId9"/>
              </a:rPr>
              <a:t>Fermi National Accelerator Laboratory</a:t>
            </a:r>
            <a:endParaRPr lang="en-US" dirty="0"/>
          </a:p>
          <a:p>
            <a:r>
              <a:rPr lang="en-US" dirty="0">
                <a:hlinkClick r:id="rId10"/>
              </a:rPr>
              <a:t>Golden Field Office</a:t>
            </a:r>
            <a:endParaRPr lang="en-US" dirty="0"/>
          </a:p>
          <a:p>
            <a:r>
              <a:rPr lang="en-US" dirty="0">
                <a:hlinkClick r:id="rId11"/>
              </a:rPr>
              <a:t>Idaho Operations Office</a:t>
            </a:r>
            <a:endParaRPr lang="en-US" dirty="0"/>
          </a:p>
          <a:p>
            <a:r>
              <a:rPr lang="en-US" dirty="0">
                <a:hlinkClick r:id="rId12"/>
              </a:rPr>
              <a:t>Idaho National Laboratory</a:t>
            </a:r>
            <a:endParaRPr lang="en-US" dirty="0"/>
          </a:p>
          <a:p>
            <a:r>
              <a:rPr lang="en-US" dirty="0">
                <a:hlinkClick r:id="rId13"/>
              </a:rPr>
              <a:t>Kansas City Plant</a:t>
            </a:r>
            <a:endParaRPr lang="en-US" dirty="0"/>
          </a:p>
          <a:p>
            <a:r>
              <a:rPr lang="en-US" dirty="0">
                <a:hlinkClick r:id="rId14"/>
              </a:rPr>
              <a:t>Lawrence Berkeley National Laboratory</a:t>
            </a:r>
            <a:endParaRPr lang="en-US" dirty="0"/>
          </a:p>
        </p:txBody>
      </p:sp>
    </p:spTree>
    <p:extLst>
      <p:ext uri="{BB962C8B-B14F-4D97-AF65-F5344CB8AC3E}">
        <p14:creationId xmlns:p14="http://schemas.microsoft.com/office/powerpoint/2010/main" val="3424634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 </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fontScale="47500" lnSpcReduction="20000"/>
          </a:bodyPr>
          <a:lstStyle/>
          <a:p>
            <a:r>
              <a:rPr lang="en-US" b="1" dirty="0"/>
              <a:t>Additional Department of Energy (DOE) Websites: </a:t>
            </a:r>
            <a:endParaRPr lang="en-US" dirty="0"/>
          </a:p>
          <a:p>
            <a:r>
              <a:rPr lang="en-US" dirty="0">
                <a:hlinkClick r:id="rId2"/>
              </a:rPr>
              <a:t>Los Alamos National Laboratory</a:t>
            </a:r>
            <a:endParaRPr lang="en-US" dirty="0"/>
          </a:p>
          <a:p>
            <a:r>
              <a:rPr lang="en-US" dirty="0">
                <a:hlinkClick r:id="rId3"/>
              </a:rPr>
              <a:t>National Energy Technology Laboratory</a:t>
            </a:r>
            <a:endParaRPr lang="en-US" dirty="0"/>
          </a:p>
          <a:p>
            <a:r>
              <a:rPr lang="en-US" dirty="0">
                <a:hlinkClick r:id="rId4"/>
              </a:rPr>
              <a:t>National Nuclear Security Administration</a:t>
            </a:r>
            <a:endParaRPr lang="en-US" dirty="0"/>
          </a:p>
          <a:p>
            <a:r>
              <a:rPr lang="en-US" dirty="0">
                <a:hlinkClick r:id="rId5"/>
              </a:rPr>
              <a:t>National Renewable Energy Laboratory</a:t>
            </a:r>
            <a:endParaRPr lang="en-US" dirty="0"/>
          </a:p>
          <a:p>
            <a:r>
              <a:rPr lang="en-US" dirty="0">
                <a:hlinkClick r:id="rId6"/>
              </a:rPr>
              <a:t>New Brunswick Laboratory</a:t>
            </a:r>
            <a:endParaRPr lang="en-US" dirty="0"/>
          </a:p>
          <a:p>
            <a:r>
              <a:rPr lang="en-US" dirty="0">
                <a:hlinkClick r:id="rId7"/>
              </a:rPr>
              <a:t>Nevada National Security Site (NNSS)</a:t>
            </a:r>
            <a:endParaRPr lang="en-US" dirty="0"/>
          </a:p>
          <a:p>
            <a:r>
              <a:rPr lang="en-US" dirty="0">
                <a:hlinkClick r:id="rId8"/>
              </a:rPr>
              <a:t>Oak Ridge Institute for Science and Education</a:t>
            </a:r>
            <a:endParaRPr lang="en-US" dirty="0"/>
          </a:p>
          <a:p>
            <a:r>
              <a:rPr lang="en-US" dirty="0">
                <a:hlinkClick r:id="rId9"/>
              </a:rPr>
              <a:t>Oak Ridge National Laboratory</a:t>
            </a:r>
            <a:endParaRPr lang="en-US" dirty="0"/>
          </a:p>
          <a:p>
            <a:r>
              <a:rPr lang="en-US" dirty="0">
                <a:hlinkClick r:id="rId10"/>
              </a:rPr>
              <a:t>Office of River Protection</a:t>
            </a:r>
            <a:endParaRPr lang="en-US" dirty="0"/>
          </a:p>
          <a:p>
            <a:r>
              <a:rPr lang="en-US" dirty="0">
                <a:hlinkClick r:id="rId6"/>
              </a:rPr>
              <a:t>Office of Science Field Offices</a:t>
            </a:r>
            <a:endParaRPr lang="en-US" dirty="0"/>
          </a:p>
          <a:p>
            <a:r>
              <a:rPr lang="en-US" dirty="0">
                <a:hlinkClick r:id="rId11"/>
              </a:rPr>
              <a:t>Pacific Northwest National Laboratory</a:t>
            </a:r>
            <a:endParaRPr lang="en-US" dirty="0"/>
          </a:p>
          <a:p>
            <a:r>
              <a:rPr lang="en-US" dirty="0">
                <a:hlinkClick r:id="rId12"/>
              </a:rPr>
              <a:t>Portsmouth/Paducah Project Office</a:t>
            </a:r>
            <a:endParaRPr lang="en-US" dirty="0"/>
          </a:p>
          <a:p>
            <a:r>
              <a:rPr lang="en-US" dirty="0">
                <a:hlinkClick r:id="rId13"/>
              </a:rPr>
              <a:t>Princeton Plasma Physics Laboratory</a:t>
            </a:r>
            <a:endParaRPr lang="en-US" dirty="0"/>
          </a:p>
          <a:p>
            <a:pPr marL="0" indent="0">
              <a:buNone/>
            </a:pPr>
            <a:endParaRPr lang="en-US" sz="1400" dirty="0"/>
          </a:p>
        </p:txBody>
      </p:sp>
    </p:spTree>
    <p:extLst>
      <p:ext uri="{BB962C8B-B14F-4D97-AF65-F5344CB8AC3E}">
        <p14:creationId xmlns:p14="http://schemas.microsoft.com/office/powerpoint/2010/main" val="123379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Useful Links </a:t>
            </a:r>
          </a:p>
        </p:txBody>
      </p:sp>
      <p:sp>
        <p:nvSpPr>
          <p:cNvPr id="5" name="Content Placeholder 4">
            <a:extLst>
              <a:ext uri="{FF2B5EF4-FFF2-40B4-BE49-F238E27FC236}">
                <a16:creationId xmlns:a16="http://schemas.microsoft.com/office/drawing/2014/main" id="{BD430AD2-132F-4310-9052-6235E7484C6A}"/>
              </a:ext>
            </a:extLst>
          </p:cNvPr>
          <p:cNvSpPr>
            <a:spLocks noGrp="1"/>
          </p:cNvSpPr>
          <p:nvPr>
            <p:ph idx="1"/>
          </p:nvPr>
        </p:nvSpPr>
        <p:spPr/>
        <p:txBody>
          <a:bodyPr>
            <a:normAutofit fontScale="47500" lnSpcReduction="20000"/>
          </a:bodyPr>
          <a:lstStyle/>
          <a:p>
            <a:r>
              <a:rPr lang="en-US" b="1" dirty="0"/>
              <a:t>Additional Department of Energy (DOE) Websites: </a:t>
            </a:r>
            <a:endParaRPr lang="en-US" dirty="0"/>
          </a:p>
          <a:p>
            <a:r>
              <a:rPr lang="en-US" dirty="0">
                <a:hlinkClick r:id="rId2"/>
              </a:rPr>
              <a:t>Richland Operations Office</a:t>
            </a:r>
            <a:endParaRPr lang="en-US" dirty="0"/>
          </a:p>
          <a:p>
            <a:r>
              <a:rPr lang="en-US" dirty="0">
                <a:hlinkClick r:id="rId3"/>
              </a:rPr>
              <a:t>Sandia National Laboratories</a:t>
            </a:r>
            <a:endParaRPr lang="en-US" dirty="0"/>
          </a:p>
          <a:p>
            <a:r>
              <a:rPr lang="en-US" dirty="0">
                <a:hlinkClick r:id="rId4"/>
              </a:rPr>
              <a:t>Savannah River National Laboratory</a:t>
            </a:r>
            <a:endParaRPr lang="en-US" dirty="0"/>
          </a:p>
          <a:p>
            <a:r>
              <a:rPr lang="en-US" dirty="0">
                <a:hlinkClick r:id="rId5"/>
              </a:rPr>
              <a:t>SRNS, LLC Business Opportunities</a:t>
            </a:r>
            <a:endParaRPr lang="en-US" dirty="0"/>
          </a:p>
          <a:p>
            <a:r>
              <a:rPr lang="en-US" dirty="0">
                <a:hlinkClick r:id="rId6"/>
              </a:rPr>
              <a:t>Savannah River Operations Office</a:t>
            </a:r>
            <a:endParaRPr lang="en-US" dirty="0"/>
          </a:p>
          <a:p>
            <a:r>
              <a:rPr lang="en-US" dirty="0">
                <a:hlinkClick r:id="rId7"/>
              </a:rPr>
              <a:t>Savannah River Remediation (SRR)</a:t>
            </a:r>
            <a:endParaRPr lang="en-US" dirty="0"/>
          </a:p>
          <a:p>
            <a:r>
              <a:rPr lang="en-US" dirty="0">
                <a:hlinkClick r:id="rId8"/>
              </a:rPr>
              <a:t>SLAC National Accelerator Laboratory</a:t>
            </a:r>
            <a:endParaRPr lang="en-US" dirty="0"/>
          </a:p>
          <a:p>
            <a:r>
              <a:rPr lang="en-US" dirty="0">
                <a:hlinkClick r:id="rId9"/>
              </a:rPr>
              <a:t>Southeastern Power Administration</a:t>
            </a:r>
            <a:endParaRPr lang="en-US" dirty="0"/>
          </a:p>
          <a:p>
            <a:r>
              <a:rPr lang="en-US" dirty="0">
                <a:hlinkClick r:id="rId10"/>
              </a:rPr>
              <a:t>Southwestern Power Administration</a:t>
            </a:r>
            <a:endParaRPr lang="en-US" dirty="0"/>
          </a:p>
          <a:p>
            <a:r>
              <a:rPr lang="en-US" dirty="0">
                <a:hlinkClick r:id="rId11"/>
              </a:rPr>
              <a:t>Thomas Jefferson National Accelerator Facility</a:t>
            </a:r>
            <a:endParaRPr lang="en-US" dirty="0"/>
          </a:p>
          <a:p>
            <a:r>
              <a:rPr lang="en-US" dirty="0">
                <a:hlinkClick r:id="rId12"/>
              </a:rPr>
              <a:t>URS CH2M Oak Ridge LLC (UCOR)</a:t>
            </a:r>
            <a:endParaRPr lang="en-US" dirty="0"/>
          </a:p>
          <a:p>
            <a:r>
              <a:rPr lang="en-US" dirty="0">
                <a:hlinkClick r:id="rId13"/>
              </a:rPr>
              <a:t>Western Area Power Administration</a:t>
            </a:r>
            <a:endParaRPr lang="en-US" dirty="0"/>
          </a:p>
          <a:p>
            <a:r>
              <a:rPr lang="en-US" dirty="0">
                <a:hlinkClick r:id="rId14"/>
              </a:rPr>
              <a:t>Y-12 National Security Complex and Pantex</a:t>
            </a:r>
            <a:endParaRPr lang="en-US" dirty="0"/>
          </a:p>
          <a:p>
            <a:endParaRPr lang="en-US" sz="1400" dirty="0"/>
          </a:p>
        </p:txBody>
      </p:sp>
    </p:spTree>
    <p:extLst>
      <p:ext uri="{BB962C8B-B14F-4D97-AF65-F5344CB8AC3E}">
        <p14:creationId xmlns:p14="http://schemas.microsoft.com/office/powerpoint/2010/main" val="87877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Government as a Client</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a:bodyPr>
          <a:lstStyle/>
          <a:p>
            <a:pPr marL="0" indent="0">
              <a:buNone/>
            </a:pPr>
            <a:r>
              <a:rPr lang="en-US" sz="2400" dirty="0"/>
              <a:t>Why should you consider selling to the Government?</a:t>
            </a:r>
            <a:endParaRPr lang="en-US" dirty="0"/>
          </a:p>
          <a:p>
            <a:pPr marL="346075" indent="-230188">
              <a:lnSpc>
                <a:spcPct val="120000"/>
              </a:lnSpc>
              <a:spcBef>
                <a:spcPts val="0"/>
              </a:spcBef>
              <a:spcAft>
                <a:spcPts val="600"/>
              </a:spcAft>
              <a:buFont typeface="Arial" panose="020B0604020202020204" pitchFamily="34" charset="0"/>
              <a:buChar char="•"/>
            </a:pPr>
            <a:r>
              <a:rPr lang="en-US" sz="1800" dirty="0"/>
              <a:t>Federal, State and local governments are routinely ‘in the market’ for specific products and services, i.e. pens, paper, fuel, airplanes, computers, clothing, lawn care, janitorial services, medical staffing, educational services, computer services, etc.</a:t>
            </a:r>
          </a:p>
          <a:p>
            <a:pPr marL="346075" indent="-230188">
              <a:lnSpc>
                <a:spcPct val="120000"/>
              </a:lnSpc>
              <a:spcBef>
                <a:spcPts val="0"/>
              </a:spcBef>
              <a:spcAft>
                <a:spcPts val="600"/>
              </a:spcAft>
              <a:buFont typeface="Arial" panose="020B0604020202020204" pitchFamily="34" charset="0"/>
              <a:buChar char="•"/>
            </a:pPr>
            <a:r>
              <a:rPr lang="en-US" sz="1800" dirty="0"/>
              <a:t>Some items are available from many sources, i.e. lawn care services.</a:t>
            </a:r>
          </a:p>
          <a:p>
            <a:pPr marL="346075" indent="-230188">
              <a:lnSpc>
                <a:spcPct val="120000"/>
              </a:lnSpc>
              <a:spcBef>
                <a:spcPts val="0"/>
              </a:spcBef>
              <a:spcAft>
                <a:spcPts val="600"/>
              </a:spcAft>
              <a:buFont typeface="Arial" panose="020B0604020202020204" pitchFamily="34" charset="0"/>
              <a:buChar char="•"/>
            </a:pPr>
            <a:r>
              <a:rPr lang="en-US" sz="1800" dirty="0"/>
              <a:t>Some items are available from very limited sources, i.e. stealth bombers.</a:t>
            </a:r>
          </a:p>
          <a:p>
            <a:pPr marL="346075" indent="-230188">
              <a:lnSpc>
                <a:spcPct val="120000"/>
              </a:lnSpc>
              <a:spcBef>
                <a:spcPts val="0"/>
              </a:spcBef>
              <a:spcAft>
                <a:spcPts val="600"/>
              </a:spcAft>
              <a:buFont typeface="Arial" panose="020B0604020202020204" pitchFamily="34" charset="0"/>
              <a:buChar char="•"/>
            </a:pPr>
            <a:r>
              <a:rPr lang="en-US" sz="1800" dirty="0"/>
              <a:t>Some items are just not purchased (or purchased rarely or infrequently) by the government, i.e. water balloons.</a:t>
            </a:r>
          </a:p>
          <a:p>
            <a:pPr marL="346075" indent="-230188">
              <a:lnSpc>
                <a:spcPct val="120000"/>
              </a:lnSpc>
              <a:spcBef>
                <a:spcPts val="0"/>
              </a:spcBef>
              <a:spcAft>
                <a:spcPts val="600"/>
              </a:spcAft>
              <a:buFont typeface="Arial" panose="020B0604020202020204" pitchFamily="34" charset="0"/>
              <a:buChar char="•"/>
            </a:pPr>
            <a:r>
              <a:rPr lang="en-US" sz="1800" dirty="0"/>
              <a:t>The government has very specific guidelines that determine how its agencies and employees may procure the products and services they need.  </a:t>
            </a:r>
          </a:p>
        </p:txBody>
      </p:sp>
    </p:spTree>
    <p:extLst>
      <p:ext uri="{BB962C8B-B14F-4D97-AF65-F5344CB8AC3E}">
        <p14:creationId xmlns:p14="http://schemas.microsoft.com/office/powerpoint/2010/main" val="131182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Government as a Client</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sz="half" idx="1"/>
          </p:nvPr>
        </p:nvSpPr>
        <p:spPr>
          <a:xfrm>
            <a:off x="1097278" y="1845734"/>
            <a:ext cx="10058401" cy="633855"/>
          </a:xfrm>
        </p:spPr>
        <p:txBody>
          <a:bodyPr>
            <a:normAutofit/>
          </a:bodyPr>
          <a:lstStyle/>
          <a:p>
            <a:pPr marL="0" indent="0">
              <a:lnSpc>
                <a:spcPct val="120000"/>
              </a:lnSpc>
              <a:spcBef>
                <a:spcPts val="0"/>
              </a:spcBef>
              <a:spcAft>
                <a:spcPts val="600"/>
              </a:spcAft>
              <a:buNone/>
            </a:pPr>
            <a:r>
              <a:rPr lang="en-US" sz="2400" dirty="0"/>
              <a:t>FY2019 Federal Contract Actions and Dollars</a:t>
            </a:r>
          </a:p>
        </p:txBody>
      </p:sp>
      <p:graphicFrame>
        <p:nvGraphicFramePr>
          <p:cNvPr id="7" name="Content Placeholder 6">
            <a:extLst>
              <a:ext uri="{FF2B5EF4-FFF2-40B4-BE49-F238E27FC236}">
                <a16:creationId xmlns:a16="http://schemas.microsoft.com/office/drawing/2014/main" id="{EF5D2762-9F17-4298-B201-6F88FB89F8D1}"/>
              </a:ext>
            </a:extLst>
          </p:cNvPr>
          <p:cNvGraphicFramePr>
            <a:graphicFrameLocks noGrp="1"/>
          </p:cNvGraphicFramePr>
          <p:nvPr>
            <p:ph sz="half" idx="2"/>
            <p:extLst>
              <p:ext uri="{D42A27DB-BD31-4B8C-83A1-F6EECF244321}">
                <p14:modId xmlns:p14="http://schemas.microsoft.com/office/powerpoint/2010/main" val="3477612112"/>
              </p:ext>
            </p:extLst>
          </p:nvPr>
        </p:nvGraphicFramePr>
        <p:xfrm>
          <a:off x="1096961" y="2479588"/>
          <a:ext cx="10058402" cy="3501080"/>
        </p:xfrm>
        <a:graphic>
          <a:graphicData uri="http://schemas.openxmlformats.org/drawingml/2006/table">
            <a:tbl>
              <a:tblPr>
                <a:tableStyleId>{5C22544A-7EE6-4342-B048-85BDC9FD1C3A}</a:tableStyleId>
              </a:tblPr>
              <a:tblGrid>
                <a:gridCol w="3664509">
                  <a:extLst>
                    <a:ext uri="{9D8B030D-6E8A-4147-A177-3AD203B41FA5}">
                      <a16:colId xmlns:a16="http://schemas.microsoft.com/office/drawing/2014/main" val="1268056624"/>
                    </a:ext>
                  </a:extLst>
                </a:gridCol>
                <a:gridCol w="1276865">
                  <a:extLst>
                    <a:ext uri="{9D8B030D-6E8A-4147-A177-3AD203B41FA5}">
                      <a16:colId xmlns:a16="http://schemas.microsoft.com/office/drawing/2014/main" val="889302388"/>
                    </a:ext>
                  </a:extLst>
                </a:gridCol>
                <a:gridCol w="2026508">
                  <a:extLst>
                    <a:ext uri="{9D8B030D-6E8A-4147-A177-3AD203B41FA5}">
                      <a16:colId xmlns:a16="http://schemas.microsoft.com/office/drawing/2014/main" val="639918279"/>
                    </a:ext>
                  </a:extLst>
                </a:gridCol>
                <a:gridCol w="1565189">
                  <a:extLst>
                    <a:ext uri="{9D8B030D-6E8A-4147-A177-3AD203B41FA5}">
                      <a16:colId xmlns:a16="http://schemas.microsoft.com/office/drawing/2014/main" val="3445295382"/>
                    </a:ext>
                  </a:extLst>
                </a:gridCol>
                <a:gridCol w="1525331">
                  <a:extLst>
                    <a:ext uri="{9D8B030D-6E8A-4147-A177-3AD203B41FA5}">
                      <a16:colId xmlns:a16="http://schemas.microsoft.com/office/drawing/2014/main" val="3066464688"/>
                    </a:ext>
                  </a:extLst>
                </a:gridCol>
              </a:tblGrid>
              <a:tr h="318280">
                <a:tc>
                  <a:txBody>
                    <a:bodyPr/>
                    <a:lstStyle/>
                    <a:p>
                      <a:pPr algn="ctr" fontAlgn="b"/>
                      <a:r>
                        <a:rPr lang="en-US" sz="1050" b="1" u="none" strike="noStrike" dirty="0">
                          <a:solidFill>
                            <a:schemeClr val="bg1"/>
                          </a:solidFill>
                          <a:effectLst/>
                        </a:rPr>
                        <a:t>Department</a:t>
                      </a:r>
                      <a:endParaRPr lang="en-US" sz="1050" b="1" i="0" u="none" strike="noStrike" dirty="0">
                        <a:solidFill>
                          <a:schemeClr val="bg1"/>
                        </a:solidFill>
                        <a:effectLst/>
                        <a:latin typeface="Calibri" panose="020F0502020204030204" pitchFamily="34" charset="0"/>
                      </a:endParaRPr>
                    </a:p>
                  </a:txBody>
                  <a:tcPr marL="5518" marR="5518" marT="5518" marB="0" anchor="ctr">
                    <a:solidFill>
                      <a:schemeClr val="accent2"/>
                    </a:solidFill>
                  </a:tcPr>
                </a:tc>
                <a:tc>
                  <a:txBody>
                    <a:bodyPr/>
                    <a:lstStyle/>
                    <a:p>
                      <a:pPr algn="ctr" fontAlgn="b"/>
                      <a:r>
                        <a:rPr lang="en-US" sz="1050" b="1" u="none" strike="noStrike" dirty="0">
                          <a:solidFill>
                            <a:schemeClr val="bg1"/>
                          </a:solidFill>
                          <a:effectLst/>
                        </a:rPr>
                        <a:t>Total Actions</a:t>
                      </a:r>
                      <a:endParaRPr lang="en-US" sz="1050" b="1" i="0" u="none" strike="noStrike" dirty="0">
                        <a:solidFill>
                          <a:schemeClr val="bg1"/>
                        </a:solidFill>
                        <a:effectLst/>
                        <a:latin typeface="Calibri" panose="020F0502020204030204" pitchFamily="34" charset="0"/>
                      </a:endParaRPr>
                    </a:p>
                  </a:txBody>
                  <a:tcPr marL="5518" marR="5518" marT="5518" marB="0" anchor="ctr">
                    <a:solidFill>
                      <a:schemeClr val="accent2"/>
                    </a:solidFill>
                  </a:tcPr>
                </a:tc>
                <a:tc>
                  <a:txBody>
                    <a:bodyPr/>
                    <a:lstStyle/>
                    <a:p>
                      <a:pPr algn="ctr" fontAlgn="b"/>
                      <a:r>
                        <a:rPr lang="en-US" sz="1050" b="1" u="none" strike="noStrike" dirty="0">
                          <a:solidFill>
                            <a:schemeClr val="bg1"/>
                          </a:solidFill>
                          <a:effectLst/>
                        </a:rPr>
                        <a:t>Total Dollars</a:t>
                      </a:r>
                      <a:endParaRPr lang="en-US" sz="1050" b="1" i="0" u="none" strike="noStrike" dirty="0">
                        <a:solidFill>
                          <a:schemeClr val="bg1"/>
                        </a:solidFill>
                        <a:effectLst/>
                        <a:latin typeface="Calibri" panose="020F0502020204030204" pitchFamily="34" charset="0"/>
                      </a:endParaRPr>
                    </a:p>
                  </a:txBody>
                  <a:tcPr marL="5518" marR="5518" marT="5518" marB="0" anchor="ctr">
                    <a:solidFill>
                      <a:schemeClr val="accent2"/>
                    </a:solidFill>
                  </a:tcPr>
                </a:tc>
                <a:tc>
                  <a:txBody>
                    <a:bodyPr/>
                    <a:lstStyle/>
                    <a:p>
                      <a:pPr algn="ctr" fontAlgn="b"/>
                      <a:r>
                        <a:rPr lang="en-US" sz="1050" b="1" u="none" strike="noStrike" dirty="0">
                          <a:solidFill>
                            <a:schemeClr val="bg1"/>
                          </a:solidFill>
                          <a:effectLst/>
                        </a:rPr>
                        <a:t>% Total Actions</a:t>
                      </a:r>
                      <a:endParaRPr lang="en-US" sz="1050" b="1" i="0" u="none" strike="noStrike" dirty="0">
                        <a:solidFill>
                          <a:schemeClr val="bg1"/>
                        </a:solidFill>
                        <a:effectLst/>
                        <a:latin typeface="Calibri" panose="020F0502020204030204" pitchFamily="34" charset="0"/>
                      </a:endParaRPr>
                    </a:p>
                  </a:txBody>
                  <a:tcPr marL="5518" marR="5518" marT="5518" marB="0" anchor="ctr">
                    <a:solidFill>
                      <a:schemeClr val="accent2"/>
                    </a:solidFill>
                  </a:tcPr>
                </a:tc>
                <a:tc>
                  <a:txBody>
                    <a:bodyPr/>
                    <a:lstStyle/>
                    <a:p>
                      <a:pPr algn="ctr" fontAlgn="b"/>
                      <a:r>
                        <a:rPr lang="en-US" sz="1050" b="1" u="none" strike="noStrike" dirty="0">
                          <a:solidFill>
                            <a:schemeClr val="bg1"/>
                          </a:solidFill>
                          <a:effectLst/>
                        </a:rPr>
                        <a:t>% Total Dollars</a:t>
                      </a:r>
                      <a:endParaRPr lang="en-US" sz="1050" b="1" i="0" u="none" strike="noStrike" dirty="0">
                        <a:solidFill>
                          <a:schemeClr val="bg1"/>
                        </a:solidFill>
                        <a:effectLst/>
                        <a:latin typeface="Calibri" panose="020F0502020204030204" pitchFamily="34" charset="0"/>
                      </a:endParaRPr>
                    </a:p>
                  </a:txBody>
                  <a:tcPr marL="5518" marR="5518" marT="5518" marB="0" anchor="ctr">
                    <a:solidFill>
                      <a:schemeClr val="accent2"/>
                    </a:solidFill>
                  </a:tcPr>
                </a:tc>
                <a:extLst>
                  <a:ext uri="{0D108BD9-81ED-4DB2-BD59-A6C34878D82A}">
                    <a16:rowId xmlns:a16="http://schemas.microsoft.com/office/drawing/2014/main" val="2270654911"/>
                  </a:ext>
                </a:extLst>
              </a:tr>
              <a:tr h="318280">
                <a:tc>
                  <a:txBody>
                    <a:bodyPr/>
                    <a:lstStyle/>
                    <a:p>
                      <a:pPr algn="l" fontAlgn="b"/>
                      <a:r>
                        <a:rPr lang="en-US" sz="1050" u="none" strike="noStrike" dirty="0">
                          <a:effectLst/>
                        </a:rPr>
                        <a:t>DEPT OF DEFENSE (9700)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70,759,389</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$381,295,128,938.24</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93.9427%</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65.0447%</a:t>
                      </a:r>
                      <a:endParaRPr lang="en-US" sz="1050" b="0" i="0" u="none" strike="noStrike">
                        <a:effectLst/>
                        <a:latin typeface="Calibri" panose="020F0502020204030204" pitchFamily="34" charset="0"/>
                      </a:endParaRPr>
                    </a:p>
                  </a:txBody>
                  <a:tcPr marL="5518" marR="5518" marT="5518" marB="0" anchor="ctr"/>
                </a:tc>
                <a:extLst>
                  <a:ext uri="{0D108BD9-81ED-4DB2-BD59-A6C34878D82A}">
                    <a16:rowId xmlns:a16="http://schemas.microsoft.com/office/drawing/2014/main" val="3649405670"/>
                  </a:ext>
                </a:extLst>
              </a:tr>
              <a:tr h="318280">
                <a:tc>
                  <a:txBody>
                    <a:bodyPr/>
                    <a:lstStyle/>
                    <a:p>
                      <a:pPr algn="l" fontAlgn="b"/>
                      <a:r>
                        <a:rPr lang="en-US" sz="1050" u="none" strike="noStrike" dirty="0">
                          <a:effectLst/>
                        </a:rPr>
                        <a:t>ENERGY, DEPARTMENT OF (8900)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10,282</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$33,301,648,786.62</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0.0137%</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5.6809%</a:t>
                      </a:r>
                      <a:endParaRPr lang="en-US" sz="1050" b="0" i="0" u="none" strike="noStrike" dirty="0">
                        <a:effectLst/>
                        <a:latin typeface="Calibri" panose="020F0502020204030204" pitchFamily="34" charset="0"/>
                      </a:endParaRPr>
                    </a:p>
                  </a:txBody>
                  <a:tcPr marL="5518" marR="5518" marT="5518" marB="0" anchor="ctr"/>
                </a:tc>
                <a:extLst>
                  <a:ext uri="{0D108BD9-81ED-4DB2-BD59-A6C34878D82A}">
                    <a16:rowId xmlns:a16="http://schemas.microsoft.com/office/drawing/2014/main" val="2997904282"/>
                  </a:ext>
                </a:extLst>
              </a:tr>
              <a:tr h="318280">
                <a:tc>
                  <a:txBody>
                    <a:bodyPr/>
                    <a:lstStyle/>
                    <a:p>
                      <a:pPr algn="l" fontAlgn="b"/>
                      <a:r>
                        <a:rPr lang="en-US" sz="1050" u="none" strike="noStrike" dirty="0">
                          <a:effectLst/>
                        </a:rPr>
                        <a:t>VETERANS AFFAIRS, DEPARTMENT OF (3600)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2,533,401</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$27,266,680,113.93</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3.3634%</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4.6514%</a:t>
                      </a:r>
                      <a:endParaRPr lang="en-US" sz="1050" b="0" i="0" u="none" strike="noStrike">
                        <a:effectLst/>
                        <a:latin typeface="Calibri" panose="020F0502020204030204" pitchFamily="34" charset="0"/>
                      </a:endParaRPr>
                    </a:p>
                  </a:txBody>
                  <a:tcPr marL="5518" marR="5518" marT="5518" marB="0" anchor="ctr"/>
                </a:tc>
                <a:extLst>
                  <a:ext uri="{0D108BD9-81ED-4DB2-BD59-A6C34878D82A}">
                    <a16:rowId xmlns:a16="http://schemas.microsoft.com/office/drawing/2014/main" val="3332750903"/>
                  </a:ext>
                </a:extLst>
              </a:tr>
              <a:tr h="318280">
                <a:tc>
                  <a:txBody>
                    <a:bodyPr/>
                    <a:lstStyle/>
                    <a:p>
                      <a:pPr algn="l" fontAlgn="b"/>
                      <a:r>
                        <a:rPr lang="en-US" sz="1050" u="none" strike="noStrike" dirty="0">
                          <a:effectLst/>
                        </a:rPr>
                        <a:t>HEALTH AND HUMAN SERVICES, DEPARTMENT OF (7500)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74,033</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$26,527,164,354.58</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0.0983%</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4.5252%</a:t>
                      </a:r>
                      <a:endParaRPr lang="en-US" sz="1050" b="0" i="0" u="none" strike="noStrike">
                        <a:effectLst/>
                        <a:latin typeface="Calibri" panose="020F0502020204030204" pitchFamily="34" charset="0"/>
                      </a:endParaRPr>
                    </a:p>
                  </a:txBody>
                  <a:tcPr marL="5518" marR="5518" marT="5518" marB="0" anchor="ctr"/>
                </a:tc>
                <a:extLst>
                  <a:ext uri="{0D108BD9-81ED-4DB2-BD59-A6C34878D82A}">
                    <a16:rowId xmlns:a16="http://schemas.microsoft.com/office/drawing/2014/main" val="4234595596"/>
                  </a:ext>
                </a:extLst>
              </a:tr>
              <a:tr h="318280">
                <a:tc>
                  <a:txBody>
                    <a:bodyPr/>
                    <a:lstStyle/>
                    <a:p>
                      <a:pPr algn="l" fontAlgn="b"/>
                      <a:r>
                        <a:rPr lang="en-US" sz="1050" u="none" strike="noStrike" dirty="0">
                          <a:effectLst/>
                        </a:rPr>
                        <a:t>NATIONAL AERONAUTICS AND SPACE ADMINISTRATION (8000)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25,207</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$18,155,177,101.13</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0.0335%</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3.0971%</a:t>
                      </a:r>
                      <a:endParaRPr lang="en-US" sz="1050" b="0" i="0" u="none" strike="noStrike">
                        <a:effectLst/>
                        <a:latin typeface="Calibri" panose="020F0502020204030204" pitchFamily="34" charset="0"/>
                      </a:endParaRPr>
                    </a:p>
                  </a:txBody>
                  <a:tcPr marL="5518" marR="5518" marT="5518" marB="0" anchor="ctr"/>
                </a:tc>
                <a:extLst>
                  <a:ext uri="{0D108BD9-81ED-4DB2-BD59-A6C34878D82A}">
                    <a16:rowId xmlns:a16="http://schemas.microsoft.com/office/drawing/2014/main" val="2131616177"/>
                  </a:ext>
                </a:extLst>
              </a:tr>
              <a:tr h="318280">
                <a:tc>
                  <a:txBody>
                    <a:bodyPr/>
                    <a:lstStyle/>
                    <a:p>
                      <a:pPr algn="l" fontAlgn="b"/>
                      <a:r>
                        <a:rPr lang="en-US" sz="1050" u="none" strike="noStrike" dirty="0">
                          <a:effectLst/>
                        </a:rPr>
                        <a:t>HOMELAND SECURITY, DEPARTMENT OF (7000)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67,475</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$17,570,300,466.22</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0.0896%</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2.9973%</a:t>
                      </a:r>
                      <a:endParaRPr lang="en-US" sz="1050" b="0" i="0" u="none" strike="noStrike">
                        <a:effectLst/>
                        <a:latin typeface="Calibri" panose="020F0502020204030204" pitchFamily="34" charset="0"/>
                      </a:endParaRPr>
                    </a:p>
                  </a:txBody>
                  <a:tcPr marL="5518" marR="5518" marT="5518" marB="0" anchor="ctr"/>
                </a:tc>
                <a:extLst>
                  <a:ext uri="{0D108BD9-81ED-4DB2-BD59-A6C34878D82A}">
                    <a16:rowId xmlns:a16="http://schemas.microsoft.com/office/drawing/2014/main" val="561176159"/>
                  </a:ext>
                </a:extLst>
              </a:tr>
              <a:tr h="318280">
                <a:tc>
                  <a:txBody>
                    <a:bodyPr/>
                    <a:lstStyle/>
                    <a:p>
                      <a:pPr algn="l" fontAlgn="b"/>
                      <a:r>
                        <a:rPr lang="en-US" sz="1050" u="none" strike="noStrike" dirty="0">
                          <a:effectLst/>
                        </a:rPr>
                        <a:t>GENERAL SERVICES ADMINISTRATION (4700)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1,398,916</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$16,767,411,273.61</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1.8573%</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2.8603%</a:t>
                      </a:r>
                      <a:endParaRPr lang="en-US" sz="1050" b="0" i="0" u="none" strike="noStrike" dirty="0">
                        <a:effectLst/>
                        <a:latin typeface="Calibri" panose="020F0502020204030204" pitchFamily="34" charset="0"/>
                      </a:endParaRPr>
                    </a:p>
                  </a:txBody>
                  <a:tcPr marL="5518" marR="5518" marT="5518" marB="0" anchor="ctr"/>
                </a:tc>
                <a:extLst>
                  <a:ext uri="{0D108BD9-81ED-4DB2-BD59-A6C34878D82A}">
                    <a16:rowId xmlns:a16="http://schemas.microsoft.com/office/drawing/2014/main" val="2006407534"/>
                  </a:ext>
                </a:extLst>
              </a:tr>
              <a:tr h="318280">
                <a:tc>
                  <a:txBody>
                    <a:bodyPr/>
                    <a:lstStyle/>
                    <a:p>
                      <a:pPr algn="l" fontAlgn="b"/>
                      <a:r>
                        <a:rPr lang="en-US" sz="1050" u="none" strike="noStrike" dirty="0">
                          <a:effectLst/>
                        </a:rPr>
                        <a:t>STATE, DEPARTMENT OF (1900)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65,666</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$9,483,956,008.90</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0.0872%</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1.6179%</a:t>
                      </a:r>
                      <a:endParaRPr lang="en-US" sz="1050" b="0" i="0" u="none" strike="noStrike" dirty="0">
                        <a:effectLst/>
                        <a:latin typeface="Calibri" panose="020F0502020204030204" pitchFamily="34" charset="0"/>
                      </a:endParaRPr>
                    </a:p>
                  </a:txBody>
                  <a:tcPr marL="5518" marR="5518" marT="5518" marB="0" anchor="ctr"/>
                </a:tc>
                <a:extLst>
                  <a:ext uri="{0D108BD9-81ED-4DB2-BD59-A6C34878D82A}">
                    <a16:rowId xmlns:a16="http://schemas.microsoft.com/office/drawing/2014/main" val="1791533452"/>
                  </a:ext>
                </a:extLst>
              </a:tr>
              <a:tr h="318280">
                <a:tc>
                  <a:txBody>
                    <a:bodyPr/>
                    <a:lstStyle/>
                    <a:p>
                      <a:pPr algn="l" fontAlgn="b"/>
                      <a:r>
                        <a:rPr lang="en-US" sz="1050" u="none" strike="noStrike" dirty="0">
                          <a:effectLst/>
                        </a:rPr>
                        <a:t>JUSTICE, DEPARTMENT OF (1500)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104,265</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$8,294,665,087.11</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0.1384%</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1.4150%</a:t>
                      </a:r>
                      <a:endParaRPr lang="en-US" sz="1050" b="0" i="0" u="none" strike="noStrike" dirty="0">
                        <a:effectLst/>
                        <a:latin typeface="Calibri" panose="020F0502020204030204" pitchFamily="34" charset="0"/>
                      </a:endParaRPr>
                    </a:p>
                  </a:txBody>
                  <a:tcPr marL="5518" marR="5518" marT="5518" marB="0" anchor="ctr"/>
                </a:tc>
                <a:extLst>
                  <a:ext uri="{0D108BD9-81ED-4DB2-BD59-A6C34878D82A}">
                    <a16:rowId xmlns:a16="http://schemas.microsoft.com/office/drawing/2014/main" val="3576386594"/>
                  </a:ext>
                </a:extLst>
              </a:tr>
              <a:tr h="318280">
                <a:tc>
                  <a:txBody>
                    <a:bodyPr/>
                    <a:lstStyle/>
                    <a:p>
                      <a:pPr algn="l" fontAlgn="b"/>
                      <a:r>
                        <a:rPr lang="en-US" sz="1050" u="none" strike="noStrike" dirty="0">
                          <a:effectLst/>
                        </a:rPr>
                        <a:t>AGRICULTURE, DEPARTMENT OF (1200)</a:t>
                      </a:r>
                      <a:endParaRPr lang="en-US" sz="1050" b="0" i="0" u="none" strike="noStrike" dirty="0">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68,318</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$7,402,407,700.06</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a:effectLst/>
                        </a:rPr>
                        <a:t>0.0907%</a:t>
                      </a:r>
                      <a:endParaRPr lang="en-US" sz="1050" b="0" i="0" u="none" strike="noStrike">
                        <a:effectLst/>
                        <a:latin typeface="Calibri" panose="020F0502020204030204" pitchFamily="34" charset="0"/>
                      </a:endParaRPr>
                    </a:p>
                  </a:txBody>
                  <a:tcPr marL="5518" marR="5518" marT="5518" marB="0" anchor="ctr"/>
                </a:tc>
                <a:tc>
                  <a:txBody>
                    <a:bodyPr/>
                    <a:lstStyle/>
                    <a:p>
                      <a:pPr algn="ctr" fontAlgn="b"/>
                      <a:r>
                        <a:rPr lang="en-US" sz="1050" u="none" strike="noStrike" dirty="0">
                          <a:effectLst/>
                        </a:rPr>
                        <a:t>1.2628%</a:t>
                      </a:r>
                      <a:endParaRPr lang="en-US" sz="1050" b="0" i="0" u="none" strike="noStrike" dirty="0">
                        <a:effectLst/>
                        <a:latin typeface="Calibri" panose="020F0502020204030204" pitchFamily="34" charset="0"/>
                      </a:endParaRPr>
                    </a:p>
                  </a:txBody>
                  <a:tcPr marL="5518" marR="5518" marT="5518" marB="0" anchor="ctr"/>
                </a:tc>
                <a:extLst>
                  <a:ext uri="{0D108BD9-81ED-4DB2-BD59-A6C34878D82A}">
                    <a16:rowId xmlns:a16="http://schemas.microsoft.com/office/drawing/2014/main" val="2312027906"/>
                  </a:ext>
                </a:extLst>
              </a:tr>
            </a:tbl>
          </a:graphicData>
        </a:graphic>
      </p:graphicFrame>
    </p:spTree>
    <p:extLst>
      <p:ext uri="{BB962C8B-B14F-4D97-AF65-F5344CB8AC3E}">
        <p14:creationId xmlns:p14="http://schemas.microsoft.com/office/powerpoint/2010/main" val="380980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92500" lnSpcReduction="10000"/>
          </a:bodyPr>
          <a:lstStyle/>
          <a:p>
            <a:pPr marL="0" indent="0">
              <a:lnSpc>
                <a:spcPct val="120000"/>
              </a:lnSpc>
              <a:spcBef>
                <a:spcPts val="0"/>
              </a:spcBef>
              <a:spcAft>
                <a:spcPts val="600"/>
              </a:spcAft>
              <a:buNone/>
            </a:pPr>
            <a:r>
              <a:rPr lang="en-US" sz="2100" dirty="0"/>
              <a:t>What is a Market?</a:t>
            </a:r>
          </a:p>
          <a:p>
            <a:pPr marL="346075" lvl="1" indent="-230188">
              <a:lnSpc>
                <a:spcPct val="120000"/>
              </a:lnSpc>
              <a:spcBef>
                <a:spcPts val="0"/>
              </a:spcBef>
              <a:spcAft>
                <a:spcPts val="600"/>
              </a:spcAft>
              <a:buSzPct val="100000"/>
              <a:buFont typeface="Arial" panose="020B0604020202020204" pitchFamily="34" charset="0"/>
              <a:buChar char="•"/>
            </a:pPr>
            <a:r>
              <a:rPr lang="en-US" sz="1900" dirty="0"/>
              <a:t>Have you ever the phrase, “I’m in the market for…” for a product or service, such as a boat, a new car or a home? </a:t>
            </a:r>
          </a:p>
          <a:p>
            <a:pPr marL="346075" lvl="1" indent="-230188">
              <a:lnSpc>
                <a:spcPct val="120000"/>
              </a:lnSpc>
              <a:spcBef>
                <a:spcPts val="0"/>
              </a:spcBef>
              <a:spcAft>
                <a:spcPts val="600"/>
              </a:spcAft>
              <a:buSzPct val="100000"/>
              <a:buFont typeface="Arial" panose="020B0604020202020204" pitchFamily="34" charset="0"/>
              <a:buChar char="•"/>
            </a:pPr>
            <a:r>
              <a:rPr lang="en-US" sz="1900" dirty="0"/>
              <a:t>The term ‘Market’ is commonly defined by its ‘customers’ and by looking at its characteristics.</a:t>
            </a:r>
          </a:p>
          <a:p>
            <a:pPr marL="346075" lvl="1" indent="-230188">
              <a:lnSpc>
                <a:spcPct val="120000"/>
              </a:lnSpc>
              <a:spcBef>
                <a:spcPts val="0"/>
              </a:spcBef>
              <a:spcAft>
                <a:spcPts val="600"/>
              </a:spcAft>
              <a:buSzPct val="100000"/>
              <a:buFont typeface="Arial" panose="020B0604020202020204" pitchFamily="34" charset="0"/>
              <a:buChar char="•"/>
            </a:pPr>
            <a:r>
              <a:rPr lang="en-US" sz="1900" dirty="0"/>
              <a:t>A market for any product or service is comprised of:</a:t>
            </a:r>
          </a:p>
          <a:p>
            <a:pPr marL="798513" lvl="2" indent="-230188">
              <a:lnSpc>
                <a:spcPct val="120000"/>
              </a:lnSpc>
              <a:spcBef>
                <a:spcPts val="0"/>
              </a:spcBef>
              <a:spcAft>
                <a:spcPts val="600"/>
              </a:spcAft>
              <a:buSzPct val="100000"/>
              <a:buFont typeface="Arial" panose="020B0604020202020204" pitchFamily="34" charset="0"/>
              <a:buChar char="•"/>
            </a:pPr>
            <a:r>
              <a:rPr lang="en-US" sz="1600" dirty="0"/>
              <a:t>Buyers and Sellers of products or services.</a:t>
            </a:r>
          </a:p>
          <a:p>
            <a:pPr marL="798513" lvl="2" indent="-230188">
              <a:lnSpc>
                <a:spcPct val="120000"/>
              </a:lnSpc>
              <a:spcBef>
                <a:spcPts val="0"/>
              </a:spcBef>
              <a:spcAft>
                <a:spcPts val="600"/>
              </a:spcAft>
              <a:buSzPct val="100000"/>
              <a:buFont typeface="Arial" panose="020B0604020202020204" pitchFamily="34" charset="0"/>
              <a:buChar char="•"/>
            </a:pPr>
            <a:r>
              <a:rPr lang="en-US" sz="1600" dirty="0"/>
              <a:t>Existing and potential customers who have a need for a product or service and have the ability and willingness to pay for it.</a:t>
            </a:r>
          </a:p>
          <a:p>
            <a:pPr marL="346075" indent="-230188">
              <a:lnSpc>
                <a:spcPct val="120000"/>
              </a:lnSpc>
              <a:spcBef>
                <a:spcPts val="0"/>
              </a:spcBef>
              <a:spcAft>
                <a:spcPts val="600"/>
              </a:spcAft>
              <a:buFont typeface="Arial" panose="020B0604020202020204" pitchFamily="34" charset="0"/>
              <a:buChar char="•"/>
            </a:pPr>
            <a:r>
              <a:rPr lang="en-US" sz="1900" dirty="0"/>
              <a:t>Markets are broadly or narrowly defined based on the – </a:t>
            </a:r>
          </a:p>
          <a:p>
            <a:pPr marL="638683" lvl="1" indent="-230188">
              <a:lnSpc>
                <a:spcPct val="120000"/>
              </a:lnSpc>
              <a:spcBef>
                <a:spcPts val="0"/>
              </a:spcBef>
              <a:spcAft>
                <a:spcPts val="600"/>
              </a:spcAft>
              <a:buFont typeface="Arial" panose="020B0604020202020204" pitchFamily="34" charset="0"/>
              <a:buChar char="•"/>
            </a:pPr>
            <a:r>
              <a:rPr lang="en-US" sz="1600" dirty="0"/>
              <a:t>The specific needs of the customers and the specific products and services offered by the sellers to satisfy those needs.</a:t>
            </a:r>
          </a:p>
          <a:p>
            <a:pPr marL="638683" lvl="1" indent="-230188">
              <a:lnSpc>
                <a:spcPct val="120000"/>
              </a:lnSpc>
              <a:spcBef>
                <a:spcPts val="0"/>
              </a:spcBef>
              <a:spcAft>
                <a:spcPts val="600"/>
              </a:spcAft>
              <a:buFont typeface="Arial" panose="020B0604020202020204" pitchFamily="34" charset="0"/>
              <a:buChar char="•"/>
            </a:pPr>
            <a:r>
              <a:rPr lang="en-US" sz="1600" dirty="0"/>
              <a:t>Example: SUV (broadly defined) / Jeep Cherokee (narrowly defined)</a:t>
            </a:r>
          </a:p>
        </p:txBody>
      </p:sp>
    </p:spTree>
    <p:extLst>
      <p:ext uri="{BB962C8B-B14F-4D97-AF65-F5344CB8AC3E}">
        <p14:creationId xmlns:p14="http://schemas.microsoft.com/office/powerpoint/2010/main" val="248466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85000" lnSpcReduction="20000"/>
          </a:bodyPr>
          <a:lstStyle/>
          <a:p>
            <a:pPr marL="0" indent="0">
              <a:lnSpc>
                <a:spcPct val="120000"/>
              </a:lnSpc>
              <a:spcBef>
                <a:spcPts val="0"/>
              </a:spcBef>
              <a:spcAft>
                <a:spcPts val="600"/>
              </a:spcAft>
              <a:buNone/>
            </a:pPr>
            <a:r>
              <a:rPr lang="en-US" sz="2400" dirty="0"/>
              <a:t>Marketing Plans.</a:t>
            </a:r>
          </a:p>
          <a:p>
            <a:pPr marL="461963" indent="-231775">
              <a:lnSpc>
                <a:spcPct val="120000"/>
              </a:lnSpc>
              <a:spcBef>
                <a:spcPts val="0"/>
              </a:spcBef>
              <a:spcAft>
                <a:spcPts val="600"/>
              </a:spcAft>
              <a:buFont typeface="Arial" panose="020B0604020202020204" pitchFamily="34" charset="0"/>
              <a:buChar char="•"/>
            </a:pPr>
            <a:r>
              <a:rPr lang="en-US" dirty="0"/>
              <a:t>To reach your intended customers, including government agencies, you need to develop a Marketing Plan. </a:t>
            </a:r>
          </a:p>
          <a:p>
            <a:pPr marL="461963" indent="-231775">
              <a:lnSpc>
                <a:spcPct val="120000"/>
              </a:lnSpc>
              <a:spcBef>
                <a:spcPts val="0"/>
              </a:spcBef>
              <a:spcAft>
                <a:spcPts val="600"/>
              </a:spcAft>
              <a:buFont typeface="Arial" panose="020B0604020202020204" pitchFamily="34" charset="0"/>
              <a:buChar char="•"/>
            </a:pPr>
            <a:r>
              <a:rPr lang="en-US" dirty="0"/>
              <a:t>A Marketing Plan </a:t>
            </a:r>
            <a:r>
              <a:rPr lang="en-US" sz="2100" dirty="0"/>
              <a:t>involves research </a:t>
            </a:r>
            <a:r>
              <a:rPr lang="en-US" dirty="0"/>
              <a:t>to identify potential customers and understand their needs.</a:t>
            </a:r>
          </a:p>
          <a:p>
            <a:pPr marL="754571" lvl="1" indent="-231775">
              <a:lnSpc>
                <a:spcPct val="120000"/>
              </a:lnSpc>
              <a:spcBef>
                <a:spcPts val="0"/>
              </a:spcBef>
              <a:spcAft>
                <a:spcPts val="600"/>
              </a:spcAft>
              <a:buFont typeface="Arial" panose="020B0604020202020204" pitchFamily="34" charset="0"/>
              <a:buChar char="•"/>
            </a:pPr>
            <a:r>
              <a:rPr lang="en-US" dirty="0"/>
              <a:t>Who is buying what you are selling?</a:t>
            </a:r>
          </a:p>
          <a:p>
            <a:pPr marL="754571" lvl="1" indent="-231775">
              <a:lnSpc>
                <a:spcPct val="120000"/>
              </a:lnSpc>
              <a:spcBef>
                <a:spcPts val="0"/>
              </a:spcBef>
              <a:spcAft>
                <a:spcPts val="600"/>
              </a:spcAft>
              <a:buFont typeface="Arial" panose="020B0604020202020204" pitchFamily="34" charset="0"/>
              <a:buChar char="•"/>
            </a:pPr>
            <a:r>
              <a:rPr lang="en-US" dirty="0"/>
              <a:t>When and how often do they buy it?</a:t>
            </a:r>
          </a:p>
          <a:p>
            <a:pPr marL="754571" lvl="1" indent="-231775">
              <a:lnSpc>
                <a:spcPct val="120000"/>
              </a:lnSpc>
              <a:spcBef>
                <a:spcPts val="0"/>
              </a:spcBef>
              <a:spcAft>
                <a:spcPts val="600"/>
              </a:spcAft>
              <a:buFont typeface="Arial" panose="020B0604020202020204" pitchFamily="34" charset="0"/>
              <a:buChar char="•"/>
            </a:pPr>
            <a:r>
              <a:rPr lang="en-US" dirty="0"/>
              <a:t>How much do they normally buy and how much they typically spend?</a:t>
            </a:r>
          </a:p>
          <a:p>
            <a:pPr marL="754571" lvl="1" indent="-231775">
              <a:lnSpc>
                <a:spcPct val="120000"/>
              </a:lnSpc>
              <a:spcBef>
                <a:spcPts val="0"/>
              </a:spcBef>
              <a:spcAft>
                <a:spcPts val="600"/>
              </a:spcAft>
              <a:buFont typeface="Arial" panose="020B0604020202020204" pitchFamily="34" charset="0"/>
              <a:buChar char="•"/>
            </a:pPr>
            <a:r>
              <a:rPr lang="en-US" dirty="0"/>
              <a:t>Who do they normally buy from and where do they buy it?</a:t>
            </a:r>
          </a:p>
          <a:p>
            <a:pPr marL="754571" lvl="1" indent="-231775">
              <a:lnSpc>
                <a:spcPct val="120000"/>
              </a:lnSpc>
              <a:spcBef>
                <a:spcPts val="0"/>
              </a:spcBef>
              <a:spcAft>
                <a:spcPts val="600"/>
              </a:spcAft>
              <a:buFont typeface="Arial" panose="020B0604020202020204" pitchFamily="34" charset="0"/>
              <a:buChar char="•"/>
            </a:pPr>
            <a:r>
              <a:rPr lang="en-US" dirty="0"/>
              <a:t>How did they buy it?</a:t>
            </a:r>
          </a:p>
          <a:p>
            <a:pPr marL="754571" lvl="1" indent="-231775">
              <a:lnSpc>
                <a:spcPct val="120000"/>
              </a:lnSpc>
              <a:spcBef>
                <a:spcPts val="0"/>
              </a:spcBef>
              <a:spcAft>
                <a:spcPts val="600"/>
              </a:spcAft>
              <a:buFont typeface="Arial" panose="020B0604020202020204" pitchFamily="34" charset="0"/>
              <a:buChar char="•"/>
            </a:pPr>
            <a:r>
              <a:rPr lang="en-US" dirty="0"/>
              <a:t>Where do they buy it or where do they need it?</a:t>
            </a:r>
          </a:p>
          <a:p>
            <a:pPr marL="754571" lvl="1" indent="-231775">
              <a:lnSpc>
                <a:spcPct val="120000"/>
              </a:lnSpc>
              <a:spcBef>
                <a:spcPts val="0"/>
              </a:spcBef>
              <a:spcAft>
                <a:spcPts val="600"/>
              </a:spcAft>
              <a:buFont typeface="Arial" panose="020B0604020202020204" pitchFamily="34" charset="0"/>
              <a:buChar char="•"/>
            </a:pPr>
            <a:r>
              <a:rPr lang="en-US" dirty="0"/>
              <a:t>Etc.</a:t>
            </a:r>
          </a:p>
          <a:p>
            <a:pPr marL="461963" indent="-231775">
              <a:lnSpc>
                <a:spcPct val="120000"/>
              </a:lnSpc>
              <a:spcBef>
                <a:spcPts val="0"/>
              </a:spcBef>
              <a:spcAft>
                <a:spcPts val="600"/>
              </a:spcAft>
              <a:buFont typeface="Arial" panose="020B0604020202020204" pitchFamily="34" charset="0"/>
              <a:buChar char="•"/>
            </a:pPr>
            <a:r>
              <a:rPr lang="en-US" dirty="0"/>
              <a:t>Understanding our market helps us identify our potential customers and provide products and services they need. </a:t>
            </a:r>
          </a:p>
          <a:p>
            <a:pPr marL="754571" lvl="1" indent="-231775">
              <a:lnSpc>
                <a:spcPct val="120000"/>
              </a:lnSpc>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81520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77500" lnSpcReduction="20000"/>
          </a:bodyPr>
          <a:lstStyle/>
          <a:p>
            <a:pPr marL="0" indent="0">
              <a:lnSpc>
                <a:spcPct val="120000"/>
              </a:lnSpc>
              <a:spcBef>
                <a:spcPts val="0"/>
              </a:spcBef>
              <a:spcAft>
                <a:spcPts val="600"/>
              </a:spcAft>
              <a:buNone/>
            </a:pPr>
            <a:r>
              <a:rPr lang="en-US" sz="1800" dirty="0"/>
              <a:t>Marketing Plans. The 4 P’s – </a:t>
            </a:r>
          </a:p>
          <a:p>
            <a:pPr marL="230188" lvl="1" indent="0">
              <a:lnSpc>
                <a:spcPct val="120000"/>
              </a:lnSpc>
              <a:spcBef>
                <a:spcPts val="0"/>
              </a:spcBef>
              <a:spcAft>
                <a:spcPts val="600"/>
              </a:spcAft>
              <a:buSzPct val="100000"/>
              <a:buNone/>
            </a:pPr>
            <a:r>
              <a:rPr lang="en-US" sz="1600" dirty="0"/>
              <a:t>Product</a:t>
            </a:r>
          </a:p>
          <a:p>
            <a:pPr marL="644843" lvl="2" indent="-231775">
              <a:lnSpc>
                <a:spcPct val="120000"/>
              </a:lnSpc>
              <a:spcBef>
                <a:spcPts val="0"/>
              </a:spcBef>
              <a:spcAft>
                <a:spcPts val="600"/>
              </a:spcAft>
              <a:buSzPct val="100000"/>
              <a:buFont typeface="Arial" panose="020B0604020202020204" pitchFamily="34" charset="0"/>
              <a:buChar char="•"/>
            </a:pPr>
            <a:r>
              <a:rPr lang="en-US" dirty="0"/>
              <a:t>Clearly define the products / services you sell.</a:t>
            </a:r>
          </a:p>
          <a:p>
            <a:pPr marL="644843" lvl="2" indent="-231775">
              <a:lnSpc>
                <a:spcPct val="120000"/>
              </a:lnSpc>
              <a:spcBef>
                <a:spcPts val="0"/>
              </a:spcBef>
              <a:spcAft>
                <a:spcPts val="600"/>
              </a:spcAft>
              <a:buSzPct val="100000"/>
              <a:buFont typeface="Arial" panose="020B0604020202020204" pitchFamily="34" charset="0"/>
              <a:buChar char="•"/>
            </a:pPr>
            <a:r>
              <a:rPr lang="en-US" dirty="0"/>
              <a:t>How do you differentiate your products from your competition.</a:t>
            </a:r>
          </a:p>
          <a:p>
            <a:pPr marL="644843" lvl="2" indent="-231775">
              <a:lnSpc>
                <a:spcPct val="120000"/>
              </a:lnSpc>
              <a:spcBef>
                <a:spcPts val="0"/>
              </a:spcBef>
              <a:spcAft>
                <a:spcPts val="600"/>
              </a:spcAft>
              <a:buSzPct val="100000"/>
              <a:buFont typeface="Arial" panose="020B0604020202020204" pitchFamily="34" charset="0"/>
              <a:buChar char="•"/>
            </a:pPr>
            <a:r>
              <a:rPr lang="en-US" dirty="0"/>
              <a:t>What competitive advantage to do you have versus your competitors (licenses, certifications, clearances, barriers to entry, etc.)</a:t>
            </a:r>
          </a:p>
          <a:p>
            <a:pPr marL="230188" lvl="1" indent="0">
              <a:lnSpc>
                <a:spcPct val="120000"/>
              </a:lnSpc>
              <a:spcBef>
                <a:spcPts val="0"/>
              </a:spcBef>
              <a:spcAft>
                <a:spcPts val="600"/>
              </a:spcAft>
              <a:buSzPct val="100000"/>
              <a:buNone/>
            </a:pPr>
            <a:r>
              <a:rPr lang="en-US" sz="1600" dirty="0"/>
              <a:t>Place </a:t>
            </a:r>
          </a:p>
          <a:p>
            <a:pPr marL="644843" lvl="2" indent="-231775">
              <a:lnSpc>
                <a:spcPct val="120000"/>
              </a:lnSpc>
              <a:spcBef>
                <a:spcPts val="0"/>
              </a:spcBef>
              <a:spcAft>
                <a:spcPts val="600"/>
              </a:spcAft>
              <a:buSzPct val="100000"/>
              <a:buFont typeface="Arial" panose="020B0604020202020204" pitchFamily="34" charset="0"/>
              <a:buChar char="•"/>
            </a:pPr>
            <a:r>
              <a:rPr lang="en-US" dirty="0"/>
              <a:t>Where do you currently sell your products or provide services / where do you want to sell your products or provide services.</a:t>
            </a:r>
          </a:p>
          <a:p>
            <a:pPr marL="644843" lvl="2" indent="-231775">
              <a:lnSpc>
                <a:spcPct val="120000"/>
              </a:lnSpc>
              <a:spcBef>
                <a:spcPts val="0"/>
              </a:spcBef>
              <a:spcAft>
                <a:spcPts val="600"/>
              </a:spcAft>
              <a:buSzPct val="100000"/>
              <a:buFont typeface="Arial" panose="020B0604020202020204" pitchFamily="34" charset="0"/>
              <a:buChar char="•"/>
            </a:pPr>
            <a:r>
              <a:rPr lang="en-US" dirty="0"/>
              <a:t>Who is selling in those areas already.</a:t>
            </a:r>
          </a:p>
          <a:p>
            <a:pPr marL="644843" lvl="2" indent="-231775">
              <a:lnSpc>
                <a:spcPct val="120000"/>
              </a:lnSpc>
              <a:spcBef>
                <a:spcPts val="0"/>
              </a:spcBef>
              <a:spcAft>
                <a:spcPts val="600"/>
              </a:spcAft>
              <a:buSzPct val="100000"/>
              <a:buFont typeface="Arial" panose="020B0604020202020204" pitchFamily="34" charset="0"/>
              <a:buChar char="•"/>
            </a:pPr>
            <a:r>
              <a:rPr lang="en-US" dirty="0"/>
              <a:t>Who is currently buying the products you are selling / who is selling it to them. </a:t>
            </a:r>
          </a:p>
          <a:p>
            <a:pPr marL="230188" lvl="1" indent="0">
              <a:lnSpc>
                <a:spcPct val="120000"/>
              </a:lnSpc>
              <a:spcBef>
                <a:spcPts val="0"/>
              </a:spcBef>
              <a:spcAft>
                <a:spcPts val="600"/>
              </a:spcAft>
              <a:buSzPct val="100000"/>
              <a:buNone/>
            </a:pPr>
            <a:r>
              <a:rPr lang="en-US" sz="1600" dirty="0"/>
              <a:t>Price</a:t>
            </a:r>
          </a:p>
          <a:p>
            <a:pPr marL="644843" lvl="2" indent="-231775">
              <a:lnSpc>
                <a:spcPct val="120000"/>
              </a:lnSpc>
              <a:spcBef>
                <a:spcPts val="0"/>
              </a:spcBef>
              <a:spcAft>
                <a:spcPts val="600"/>
              </a:spcAft>
              <a:buSzPct val="100000"/>
              <a:buFont typeface="Arial" panose="020B0604020202020204" pitchFamily="34" charset="0"/>
              <a:buChar char="•"/>
            </a:pPr>
            <a:r>
              <a:rPr lang="en-US" dirty="0"/>
              <a:t>What does it cost to produce and sell your products / labor costs / overhead / etc.</a:t>
            </a:r>
          </a:p>
          <a:p>
            <a:pPr marL="644843" lvl="2" indent="-231775">
              <a:lnSpc>
                <a:spcPct val="120000"/>
              </a:lnSpc>
              <a:spcBef>
                <a:spcPts val="0"/>
              </a:spcBef>
              <a:spcAft>
                <a:spcPts val="600"/>
              </a:spcAft>
              <a:buSzPct val="100000"/>
              <a:buFont typeface="Arial" panose="020B0604020202020204" pitchFamily="34" charset="0"/>
              <a:buChar char="•"/>
            </a:pPr>
            <a:r>
              <a:rPr lang="en-US" dirty="0"/>
              <a:t>What is your breakeven point / what profit margin do you hope for.</a:t>
            </a:r>
          </a:p>
          <a:p>
            <a:pPr marL="230188" lvl="1" indent="0">
              <a:lnSpc>
                <a:spcPct val="120000"/>
              </a:lnSpc>
              <a:spcBef>
                <a:spcPts val="0"/>
              </a:spcBef>
              <a:spcAft>
                <a:spcPts val="600"/>
              </a:spcAft>
              <a:buSzPct val="100000"/>
              <a:buNone/>
            </a:pPr>
            <a:r>
              <a:rPr lang="en-US" sz="1600" dirty="0"/>
              <a:t>Promotion</a:t>
            </a:r>
          </a:p>
          <a:p>
            <a:pPr marL="644843" lvl="2" indent="-231775">
              <a:lnSpc>
                <a:spcPct val="120000"/>
              </a:lnSpc>
              <a:spcBef>
                <a:spcPts val="0"/>
              </a:spcBef>
              <a:spcAft>
                <a:spcPts val="600"/>
              </a:spcAft>
              <a:buSzPct val="100000"/>
              <a:buFont typeface="Arial" panose="020B0604020202020204" pitchFamily="34" charset="0"/>
              <a:buChar char="•"/>
            </a:pPr>
            <a:r>
              <a:rPr lang="en-US" dirty="0"/>
              <a:t>Who are your prime customers and what are their needs / wants and how do you know.</a:t>
            </a:r>
          </a:p>
          <a:p>
            <a:pPr marL="644843" lvl="2" indent="-231775">
              <a:lnSpc>
                <a:spcPct val="120000"/>
              </a:lnSpc>
              <a:spcBef>
                <a:spcPts val="0"/>
              </a:spcBef>
              <a:spcAft>
                <a:spcPts val="600"/>
              </a:spcAft>
              <a:buSzPct val="100000"/>
              <a:buFont typeface="Arial" panose="020B0604020202020204" pitchFamily="34" charset="0"/>
              <a:buChar char="•"/>
            </a:pPr>
            <a:r>
              <a:rPr lang="en-US" dirty="0"/>
              <a:t>How does your message reach your prime customers and convince them to buy from you.</a:t>
            </a:r>
          </a:p>
        </p:txBody>
      </p:sp>
    </p:spTree>
    <p:extLst>
      <p:ext uri="{BB962C8B-B14F-4D97-AF65-F5344CB8AC3E}">
        <p14:creationId xmlns:p14="http://schemas.microsoft.com/office/powerpoint/2010/main" val="115491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Basics</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fontScale="62500" lnSpcReduction="20000"/>
          </a:bodyPr>
          <a:lstStyle/>
          <a:p>
            <a:pPr marL="0" indent="0">
              <a:lnSpc>
                <a:spcPct val="120000"/>
              </a:lnSpc>
              <a:spcBef>
                <a:spcPts val="0"/>
              </a:spcBef>
              <a:spcAft>
                <a:spcPts val="600"/>
              </a:spcAft>
              <a:buNone/>
            </a:pPr>
            <a:r>
              <a:rPr lang="en-US" sz="2900" dirty="0"/>
              <a:t>Marketing Plans. SWOT – a great way to size up your company against your competitors </a:t>
            </a:r>
          </a:p>
          <a:p>
            <a:pPr marL="230188" lvl="1" indent="0">
              <a:lnSpc>
                <a:spcPct val="120000"/>
              </a:lnSpc>
              <a:spcBef>
                <a:spcPts val="0"/>
              </a:spcBef>
              <a:spcAft>
                <a:spcPts val="600"/>
              </a:spcAft>
              <a:buSzPct val="100000"/>
              <a:buNone/>
            </a:pPr>
            <a:r>
              <a:rPr lang="en-US" sz="2500" dirty="0"/>
              <a:t>Strengths – </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What you do well versus competitors / proprietary technology / technical or managerial experience</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Process innovation / patents / economies of scale</a:t>
            </a:r>
          </a:p>
          <a:p>
            <a:pPr marL="230188" lvl="1" indent="0">
              <a:lnSpc>
                <a:spcPct val="120000"/>
              </a:lnSpc>
              <a:spcBef>
                <a:spcPts val="0"/>
              </a:spcBef>
              <a:spcAft>
                <a:spcPts val="600"/>
              </a:spcAft>
              <a:buSzPct val="100000"/>
              <a:buNone/>
            </a:pPr>
            <a:r>
              <a:rPr lang="en-US" sz="2500" dirty="0"/>
              <a:t>Weaknesses</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What your competitors do well versus you  / Market exposure / limited geographic reach</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Availability of resources / limited funding / availability of credit / limited production capability </a:t>
            </a:r>
          </a:p>
          <a:p>
            <a:pPr marL="230188" lvl="1" indent="0">
              <a:lnSpc>
                <a:spcPct val="120000"/>
              </a:lnSpc>
              <a:spcBef>
                <a:spcPts val="0"/>
              </a:spcBef>
              <a:spcAft>
                <a:spcPts val="600"/>
              </a:spcAft>
              <a:buSzPct val="100000"/>
              <a:buNone/>
            </a:pPr>
            <a:r>
              <a:rPr lang="en-US" sz="2500" dirty="0"/>
              <a:t>Opportunities</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Emerging markets / domestic versus international / complimentary products or services (tea instead of coffee)</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Popularity of similar products / trending / idle resources / partnership / co-branding</a:t>
            </a:r>
          </a:p>
          <a:p>
            <a:pPr marL="230188" lvl="1" indent="0">
              <a:lnSpc>
                <a:spcPct val="120000"/>
              </a:lnSpc>
              <a:spcBef>
                <a:spcPts val="0"/>
              </a:spcBef>
              <a:spcAft>
                <a:spcPts val="600"/>
              </a:spcAft>
              <a:buSzPct val="100000"/>
              <a:buNone/>
            </a:pPr>
            <a:r>
              <a:rPr lang="en-US" sz="2500" dirty="0"/>
              <a:t>Threats</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Management experience / limited marketing resources / new products / laws and regulations </a:t>
            </a:r>
          </a:p>
          <a:p>
            <a:pPr marL="644843" lvl="2" indent="-231775">
              <a:lnSpc>
                <a:spcPct val="120000"/>
              </a:lnSpc>
              <a:spcBef>
                <a:spcPts val="0"/>
              </a:spcBef>
              <a:spcAft>
                <a:spcPts val="600"/>
              </a:spcAft>
              <a:buSzPct val="100000"/>
              <a:buFont typeface="Arial" panose="020B0604020202020204" pitchFamily="34" charset="0"/>
              <a:buChar char="•"/>
            </a:pPr>
            <a:r>
              <a:rPr lang="en-US" sz="2100" dirty="0"/>
              <a:t>Safety concerns / experimental technologies / shelf life / limited resources</a:t>
            </a:r>
          </a:p>
        </p:txBody>
      </p:sp>
    </p:spTree>
    <p:extLst>
      <p:ext uri="{BB962C8B-B14F-4D97-AF65-F5344CB8AC3E}">
        <p14:creationId xmlns:p14="http://schemas.microsoft.com/office/powerpoint/2010/main" val="56372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E3A2-91B9-4DB3-A5A4-45F0AF3C7112}"/>
              </a:ext>
            </a:extLst>
          </p:cNvPr>
          <p:cNvSpPr>
            <a:spLocks noGrp="1"/>
          </p:cNvSpPr>
          <p:nvPr>
            <p:ph type="title"/>
          </p:nvPr>
        </p:nvSpPr>
        <p:spPr/>
        <p:txBody>
          <a:bodyPr>
            <a:normAutofit/>
          </a:bodyPr>
          <a:lstStyle/>
          <a:p>
            <a:r>
              <a:rPr lang="en-US" sz="4000" dirty="0"/>
              <a:t>Marketing Strategy</a:t>
            </a:r>
          </a:p>
        </p:txBody>
      </p:sp>
      <p:sp>
        <p:nvSpPr>
          <p:cNvPr id="3" name="Content Placeholder 2">
            <a:extLst>
              <a:ext uri="{FF2B5EF4-FFF2-40B4-BE49-F238E27FC236}">
                <a16:creationId xmlns:a16="http://schemas.microsoft.com/office/drawing/2014/main" id="{544CE62D-8B2B-487D-817F-C261378D63EB}"/>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US" sz="2800" dirty="0"/>
              <a:t>Marketing Strategy</a:t>
            </a:r>
          </a:p>
          <a:p>
            <a:pPr marL="346075" indent="-230188">
              <a:lnSpc>
                <a:spcPct val="120000"/>
              </a:lnSpc>
              <a:spcBef>
                <a:spcPts val="0"/>
              </a:spcBef>
              <a:spcAft>
                <a:spcPts val="600"/>
              </a:spcAft>
              <a:buFont typeface="Arial" panose="020B0604020202020204" pitchFamily="34" charset="0"/>
              <a:buChar char="•"/>
            </a:pPr>
            <a:r>
              <a:rPr lang="en-US" sz="2400" dirty="0"/>
              <a:t>A marketing strategy is a long-term, overall business approach to planning with the fundamental goal of achieving a sustainable competitive advantage. </a:t>
            </a:r>
          </a:p>
          <a:p>
            <a:pPr marL="346075" indent="-230188">
              <a:lnSpc>
                <a:spcPct val="120000"/>
              </a:lnSpc>
              <a:spcBef>
                <a:spcPts val="0"/>
              </a:spcBef>
              <a:spcAft>
                <a:spcPts val="600"/>
              </a:spcAft>
              <a:buFont typeface="Arial" panose="020B0604020202020204" pitchFamily="34" charset="0"/>
              <a:buChar char="•"/>
            </a:pPr>
            <a:r>
              <a:rPr lang="en-US" sz="2400" dirty="0"/>
              <a:t>Strategic planning involves an analysis of the company's current industry and market position and the selection of market-oriented goals that will help the company improve its competitive position and achieve its overall marketing objectives.</a:t>
            </a:r>
          </a:p>
          <a:p>
            <a:pPr marL="346075" indent="-230188">
              <a:lnSpc>
                <a:spcPct val="120000"/>
              </a:lnSpc>
              <a:spcBef>
                <a:spcPts val="0"/>
              </a:spcBef>
              <a:spcAft>
                <a:spcPts val="600"/>
              </a:spcAft>
              <a:buFont typeface="Arial" panose="020B0604020202020204" pitchFamily="34" charset="0"/>
              <a:buChar char="•"/>
            </a:pPr>
            <a:r>
              <a:rPr lang="en-US" sz="2400" dirty="0"/>
              <a:t>Marketing Strategies, Business Plans and Marketing Plans evolve and change over time as businesses grow and develop. </a:t>
            </a:r>
            <a:endParaRPr lang="en-US" dirty="0"/>
          </a:p>
        </p:txBody>
      </p:sp>
    </p:spTree>
    <p:extLst>
      <p:ext uri="{BB962C8B-B14F-4D97-AF65-F5344CB8AC3E}">
        <p14:creationId xmlns:p14="http://schemas.microsoft.com/office/powerpoint/2010/main" val="971461357"/>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40</TotalTime>
  <Words>3413</Words>
  <Application>Microsoft Office PowerPoint</Application>
  <PresentationFormat>Widescreen</PresentationFormat>
  <Paragraphs>544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Retrospect</vt:lpstr>
      <vt:lpstr>Federal Contracting –  Marketing Basics</vt:lpstr>
      <vt:lpstr>Government as a Client</vt:lpstr>
      <vt:lpstr>Government as a Client</vt:lpstr>
      <vt:lpstr>Government as a Client</vt:lpstr>
      <vt:lpstr>Marketing Basics</vt:lpstr>
      <vt:lpstr>Marketing Basics</vt:lpstr>
      <vt:lpstr>Marketing Basics</vt:lpstr>
      <vt:lpstr>Marketing Basics</vt:lpstr>
      <vt:lpstr>Marketing Strategy</vt:lpstr>
      <vt:lpstr>Marketing Strategy</vt:lpstr>
      <vt:lpstr>Marketing Strategy – Action by NAICS (2018)</vt:lpstr>
      <vt:lpstr>Marketing Strategy – Action by Dollars (2018)</vt:lpstr>
      <vt:lpstr>Marketing Strategy – Action by NAICS (2018)</vt:lpstr>
      <vt:lpstr>Marketing Strategy – Spending in AK (2018)</vt:lpstr>
      <vt:lpstr>Marketing Strategy – Beta.SAM.Gov Data Search</vt:lpstr>
      <vt:lpstr>Marketing Strategy – Beta.SAM.Gov Data</vt:lpstr>
      <vt:lpstr>Marketing Strategy – Beta.SAM.Gov Data</vt:lpstr>
      <vt:lpstr>Marketing Strategy – Beta.SAM.Gov Data</vt:lpstr>
      <vt:lpstr>Useful Links</vt:lpstr>
      <vt:lpstr>Useful Links</vt:lpstr>
      <vt:lpstr>Useful Links - Acquisition Forecasts Websites</vt:lpstr>
      <vt:lpstr>Useful Links - Acquisition Forecasts Websites</vt:lpstr>
      <vt:lpstr>Useful Links </vt:lpstr>
      <vt:lpstr>Useful Links </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Contracting –  Marketing Basics</dc:title>
  <dc:creator>David Matekovich</dc:creator>
  <cp:lastModifiedBy>David Matekovich</cp:lastModifiedBy>
  <cp:revision>5</cp:revision>
  <dcterms:created xsi:type="dcterms:W3CDTF">2020-02-06T18:12:53Z</dcterms:created>
  <dcterms:modified xsi:type="dcterms:W3CDTF">2020-02-06T18:53:10Z</dcterms:modified>
</cp:coreProperties>
</file>