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7" r:id="rId2"/>
    <p:sldId id="283" r:id="rId3"/>
    <p:sldId id="284" r:id="rId4"/>
    <p:sldId id="266" r:id="rId5"/>
    <p:sldId id="268" r:id="rId6"/>
    <p:sldId id="320" r:id="rId7"/>
    <p:sldId id="301" r:id="rId8"/>
    <p:sldId id="287" r:id="rId9"/>
    <p:sldId id="286" r:id="rId10"/>
    <p:sldId id="288" r:id="rId11"/>
    <p:sldId id="291" r:id="rId12"/>
    <p:sldId id="318" r:id="rId13"/>
    <p:sldId id="293" r:id="rId14"/>
    <p:sldId id="292" r:id="rId15"/>
    <p:sldId id="289" r:id="rId16"/>
    <p:sldId id="290" r:id="rId17"/>
    <p:sldId id="309" r:id="rId18"/>
    <p:sldId id="294" r:id="rId19"/>
    <p:sldId id="308" r:id="rId20"/>
    <p:sldId id="322" r:id="rId21"/>
    <p:sldId id="296" r:id="rId22"/>
    <p:sldId id="307" r:id="rId23"/>
    <p:sldId id="331" r:id="rId24"/>
    <p:sldId id="333" r:id="rId25"/>
    <p:sldId id="33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F4364A-156B-4A8C-A587-525F170CC2D5}">
          <p14:sldIdLst>
            <p14:sldId id="257"/>
            <p14:sldId id="283"/>
            <p14:sldId id="284"/>
            <p14:sldId id="266"/>
            <p14:sldId id="268"/>
            <p14:sldId id="320"/>
            <p14:sldId id="301"/>
            <p14:sldId id="287"/>
            <p14:sldId id="286"/>
            <p14:sldId id="288"/>
            <p14:sldId id="291"/>
            <p14:sldId id="318"/>
            <p14:sldId id="293"/>
            <p14:sldId id="292"/>
            <p14:sldId id="289"/>
            <p14:sldId id="290"/>
            <p14:sldId id="309"/>
            <p14:sldId id="294"/>
            <p14:sldId id="308"/>
            <p14:sldId id="322"/>
            <p14:sldId id="296"/>
            <p14:sldId id="307"/>
            <p14:sldId id="331"/>
            <p14:sldId id="333"/>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83219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7663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32999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281B18-5B86-4F65-8760-099C06571C6A}"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281B18-5B86-4F65-8760-099C06571C6A}"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102489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281B18-5B86-4F65-8760-099C06571C6A}" type="datetimeFigureOut">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318615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281B18-5B86-4F65-8760-099C06571C6A}" type="datetimeFigureOut">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5271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281B18-5B86-4F65-8760-099C06571C6A}" type="datetimeFigureOut">
              <a:rPr lang="en-US" smtClean="0"/>
              <a:t>1/9/2020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23757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281B18-5B86-4F65-8760-099C06571C6A}" type="datetimeFigureOut">
              <a:rPr lang="en-US" smtClean="0"/>
              <a:t>1/9/2020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36CEB9-51C5-485F-9343-412B703FE76A}" type="slidenum">
              <a:rPr lang="en-US" smtClean="0"/>
              <a:t>‹#›</a:t>
            </a:fld>
            <a:endParaRPr lang="en-US"/>
          </a:p>
        </p:txBody>
      </p:sp>
    </p:spTree>
    <p:extLst>
      <p:ext uri="{BB962C8B-B14F-4D97-AF65-F5344CB8AC3E}">
        <p14:creationId xmlns:p14="http://schemas.microsoft.com/office/powerpoint/2010/main" val="400649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281B18-5B86-4F65-8760-099C06571C6A}"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418517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281B18-5B86-4F65-8760-099C06571C6A}" type="datetimeFigureOut">
              <a:rPr lang="en-US" smtClean="0"/>
              <a:t>1/9/2020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36CEB9-51C5-485F-9343-412B703FE76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1298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b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pds.gov/" TargetMode="External"/><Relationship Id="rId2" Type="http://schemas.openxmlformats.org/officeDocument/2006/relationships/hyperlink" Target="http://www.usaspending.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acquisition.gov/" TargetMode="External"/><Relationship Id="rId3" Type="http://schemas.openxmlformats.org/officeDocument/2006/relationships/hyperlink" Target="https://www.sba.gov/federal-contracting/contracting-guide#paragraph-5" TargetMode="External"/><Relationship Id="rId7" Type="http://schemas.openxmlformats.org/officeDocument/2006/relationships/hyperlink" Target="https://business.defense.gov/Small-Business/Acquisition-Forecasts/" TargetMode="External"/><Relationship Id="rId2" Type="http://schemas.openxmlformats.org/officeDocument/2006/relationships/hyperlink" Target="https://www.usa.gov/become-government-contractor" TargetMode="External"/><Relationship Id="rId1" Type="http://schemas.openxmlformats.org/officeDocument/2006/relationships/slideLayout" Target="../slideLayouts/slideLayout2.xml"/><Relationship Id="rId6" Type="http://schemas.openxmlformats.org/officeDocument/2006/relationships/hyperlink" Target="https://business.defense.gov/Small-Business/Marketing-to-DoD/" TargetMode="External"/><Relationship Id="rId5" Type="http://schemas.openxmlformats.org/officeDocument/2006/relationships/hyperlink" Target="https://www.irs.gov/businesses/small-businesses-self-employed/employer-id-numbers" TargetMode="External"/><Relationship Id="rId10" Type="http://schemas.openxmlformats.org/officeDocument/2006/relationships/hyperlink" Target="https://www.fpds.gov/fpdsng_cms/index.php/en/" TargetMode="External"/><Relationship Id="rId4" Type="http://schemas.openxmlformats.org/officeDocument/2006/relationships/hyperlink" Target="https://www.sam.gov/" TargetMode="External"/><Relationship Id="rId9" Type="http://schemas.openxmlformats.org/officeDocument/2006/relationships/hyperlink" Target="https://beta.sam.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BD2-063E-48CA-8DEA-41AA3B7C2F00}"/>
              </a:ext>
            </a:extLst>
          </p:cNvPr>
          <p:cNvSpPr>
            <a:spLocks noGrp="1"/>
          </p:cNvSpPr>
          <p:nvPr>
            <p:ph type="ctrTitle"/>
          </p:nvPr>
        </p:nvSpPr>
        <p:spPr>
          <a:xfrm>
            <a:off x="4678420" y="1221260"/>
            <a:ext cx="5860482" cy="4415481"/>
          </a:xfrm>
        </p:spPr>
        <p:txBody>
          <a:bodyPr anchor="ctr">
            <a:normAutofit/>
          </a:bodyPr>
          <a:lstStyle/>
          <a:p>
            <a:pPr>
              <a:lnSpc>
                <a:spcPct val="90000"/>
              </a:lnSpc>
            </a:pPr>
            <a:r>
              <a:rPr lang="en-US" sz="3600" dirty="0">
                <a:solidFill>
                  <a:schemeClr val="tx2">
                    <a:lumMod val="75000"/>
                  </a:schemeClr>
                </a:solidFill>
              </a:rPr>
              <a:t>Doing Business With The Federal Government</a:t>
            </a:r>
          </a:p>
        </p:txBody>
      </p:sp>
      <p:sp>
        <p:nvSpPr>
          <p:cNvPr id="3" name="Subtitle 2">
            <a:extLst>
              <a:ext uri="{FF2B5EF4-FFF2-40B4-BE49-F238E27FC236}">
                <a16:creationId xmlns:a16="http://schemas.microsoft.com/office/drawing/2014/main" id="{F4BB52AB-18A3-4CDF-B642-D318B130A58F}"/>
              </a:ext>
            </a:extLst>
          </p:cNvPr>
          <p:cNvSpPr>
            <a:spLocks noGrp="1"/>
          </p:cNvSpPr>
          <p:nvPr>
            <p:ph type="subTitle" idx="1"/>
          </p:nvPr>
        </p:nvSpPr>
        <p:spPr>
          <a:xfrm>
            <a:off x="1154954" y="1377298"/>
            <a:ext cx="2869971" cy="4259443"/>
          </a:xfrm>
        </p:spPr>
        <p:txBody>
          <a:bodyPr anchor="ctr">
            <a:normAutofit/>
          </a:bodyPr>
          <a:lstStyle/>
          <a:p>
            <a:r>
              <a:rPr lang="en-US" sz="1600" dirty="0">
                <a:solidFill>
                  <a:schemeClr val="tx2">
                    <a:lumMod val="75000"/>
                  </a:schemeClr>
                </a:solidFill>
              </a:rPr>
              <a:t>Alaska Native Procurement and Technical Assistance Center (NPTAC)</a:t>
            </a:r>
          </a:p>
          <a:p>
            <a:endParaRPr lang="en-US" sz="1600" dirty="0">
              <a:solidFill>
                <a:schemeClr val="tx2">
                  <a:lumMod val="75000"/>
                </a:schemeClr>
              </a:solidFill>
            </a:endParaRPr>
          </a:p>
          <a:p>
            <a:r>
              <a:rPr lang="en-US" sz="1600" dirty="0">
                <a:solidFill>
                  <a:schemeClr val="tx2">
                    <a:lumMod val="75000"/>
                  </a:schemeClr>
                </a:solidFill>
              </a:rPr>
              <a:t>David Matekovich, Program Manager</a:t>
            </a:r>
          </a:p>
          <a:p>
            <a:endParaRPr lang="en-US" sz="1600" dirty="0">
              <a:solidFill>
                <a:schemeClr val="tx2">
                  <a:lumMod val="75000"/>
                </a:schemeClr>
              </a:solidFill>
            </a:endParaRPr>
          </a:p>
          <a:p>
            <a:r>
              <a:rPr lang="en-US" sz="1600" dirty="0">
                <a:solidFill>
                  <a:schemeClr val="tx2">
                    <a:lumMod val="75000"/>
                  </a:schemeClr>
                </a:solidFill>
              </a:rPr>
              <a:t>Troy Ryder, NPTAC Counselor</a:t>
            </a:r>
          </a:p>
        </p:txBody>
      </p:sp>
      <p:sp>
        <p:nvSpPr>
          <p:cNvPr id="4" name="TextBox 3">
            <a:extLst>
              <a:ext uri="{FF2B5EF4-FFF2-40B4-BE49-F238E27FC236}">
                <a16:creationId xmlns:a16="http://schemas.microsoft.com/office/drawing/2014/main" id="{946DE3DE-0BD4-4B4B-A491-CF7F3C611377}"/>
              </a:ext>
            </a:extLst>
          </p:cNvPr>
          <p:cNvSpPr txBox="1"/>
          <p:nvPr/>
        </p:nvSpPr>
        <p:spPr>
          <a:xfrm>
            <a:off x="1154954" y="5750011"/>
            <a:ext cx="9966127" cy="230832"/>
          </a:xfrm>
          <a:prstGeom prst="rect">
            <a:avLst/>
          </a:prstGeom>
          <a:noFill/>
        </p:spPr>
        <p:txBody>
          <a:bodyPr wrap="square" rtlCol="0">
            <a:spAutoFit/>
          </a:bodyPr>
          <a:lstStyle/>
          <a:p>
            <a:r>
              <a:rPr lang="en-US" sz="900" dirty="0"/>
              <a:t>The Alaska Native Procurement Technical Assistance Center is funded in part through a cooperative agreement with the Defense Logistics Agency.</a:t>
            </a:r>
          </a:p>
        </p:txBody>
      </p:sp>
      <p:pic>
        <p:nvPicPr>
          <p:cNvPr id="6" name="Picture 5">
            <a:extLst>
              <a:ext uri="{FF2B5EF4-FFF2-40B4-BE49-F238E27FC236}">
                <a16:creationId xmlns:a16="http://schemas.microsoft.com/office/drawing/2014/main" id="{D5F51A46-22B7-41DB-A271-F7F005762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210" y="4761643"/>
            <a:ext cx="3228975" cy="1219200"/>
          </a:xfrm>
          <a:prstGeom prst="rect">
            <a:avLst/>
          </a:prstGeom>
        </p:spPr>
      </p:pic>
    </p:spTree>
    <p:extLst>
      <p:ext uri="{BB962C8B-B14F-4D97-AF65-F5344CB8AC3E}">
        <p14:creationId xmlns:p14="http://schemas.microsoft.com/office/powerpoint/2010/main" val="110105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a:bodyPr>
          <a:lstStyle/>
          <a:p>
            <a:pPr marL="346075" indent="-230188">
              <a:lnSpc>
                <a:spcPct val="120000"/>
              </a:lnSpc>
              <a:spcBef>
                <a:spcPts val="0"/>
              </a:spcBef>
              <a:spcAft>
                <a:spcPts val="600"/>
              </a:spcAft>
              <a:buFont typeface="Arial" panose="020B0604020202020204" pitchFamily="34" charset="0"/>
              <a:buChar char="•"/>
            </a:pPr>
            <a:r>
              <a:rPr lang="en-US" sz="2400" dirty="0"/>
              <a:t>Most business fail within the first year.</a:t>
            </a:r>
          </a:p>
          <a:p>
            <a:pPr marL="346075" indent="-230188">
              <a:lnSpc>
                <a:spcPct val="120000"/>
              </a:lnSpc>
              <a:spcBef>
                <a:spcPts val="0"/>
              </a:spcBef>
              <a:spcAft>
                <a:spcPts val="600"/>
              </a:spcAft>
              <a:buFont typeface="Arial" panose="020B0604020202020204" pitchFamily="34" charset="0"/>
              <a:buChar char="•"/>
            </a:pPr>
            <a:r>
              <a:rPr lang="en-US" sz="2400" dirty="0"/>
              <a:t>Of those who survive the first year, most do not realize profit until year 3 or later.</a:t>
            </a:r>
          </a:p>
          <a:p>
            <a:pPr marL="346075" indent="-230188">
              <a:lnSpc>
                <a:spcPct val="120000"/>
              </a:lnSpc>
              <a:spcBef>
                <a:spcPts val="0"/>
              </a:spcBef>
              <a:spcAft>
                <a:spcPts val="600"/>
              </a:spcAft>
              <a:buFont typeface="Arial" panose="020B0604020202020204" pitchFamily="34" charset="0"/>
              <a:buChar char="•"/>
            </a:pPr>
            <a:r>
              <a:rPr lang="en-US" sz="2400" dirty="0"/>
              <a:t>The majority of business that fail do so because:</a:t>
            </a:r>
          </a:p>
          <a:p>
            <a:pPr marL="638683" lvl="1" indent="-230188">
              <a:lnSpc>
                <a:spcPct val="120000"/>
              </a:lnSpc>
              <a:spcBef>
                <a:spcPts val="0"/>
              </a:spcBef>
              <a:spcAft>
                <a:spcPts val="600"/>
              </a:spcAft>
              <a:buFont typeface="Arial" panose="020B0604020202020204" pitchFamily="34" charset="0"/>
              <a:buChar char="•"/>
            </a:pPr>
            <a:r>
              <a:rPr lang="en-US" sz="2200" dirty="0"/>
              <a:t>Inadequate capital (funding)</a:t>
            </a:r>
          </a:p>
          <a:p>
            <a:pPr marL="638683" lvl="1" indent="-230188">
              <a:lnSpc>
                <a:spcPct val="120000"/>
              </a:lnSpc>
              <a:spcBef>
                <a:spcPts val="0"/>
              </a:spcBef>
              <a:spcAft>
                <a:spcPts val="600"/>
              </a:spcAft>
              <a:buFont typeface="Arial" panose="020B0604020202020204" pitchFamily="34" charset="0"/>
              <a:buChar char="•"/>
            </a:pPr>
            <a:r>
              <a:rPr lang="en-US" sz="2200" dirty="0"/>
              <a:t>Inadequate management experience</a:t>
            </a:r>
          </a:p>
          <a:p>
            <a:pPr marL="638683" lvl="1" indent="-230188">
              <a:lnSpc>
                <a:spcPct val="120000"/>
              </a:lnSpc>
              <a:spcBef>
                <a:spcPts val="0"/>
              </a:spcBef>
              <a:spcAft>
                <a:spcPts val="600"/>
              </a:spcAft>
              <a:buFont typeface="Arial" panose="020B0604020202020204" pitchFamily="34" charset="0"/>
              <a:buChar char="•"/>
            </a:pPr>
            <a:r>
              <a:rPr lang="en-US" sz="2200" dirty="0"/>
              <a:t>Inadequate business infrastructure</a:t>
            </a:r>
          </a:p>
          <a:p>
            <a:pPr marL="638683" lvl="1" indent="-230188">
              <a:lnSpc>
                <a:spcPct val="120000"/>
              </a:lnSpc>
              <a:spcBef>
                <a:spcPts val="0"/>
              </a:spcBef>
              <a:spcAft>
                <a:spcPts val="600"/>
              </a:spcAft>
              <a:buFont typeface="Arial" panose="020B0604020202020204" pitchFamily="34" charset="0"/>
              <a:buChar char="•"/>
            </a:pPr>
            <a:r>
              <a:rPr lang="en-US" sz="2200" dirty="0"/>
              <a:t>Inadequate marketing</a:t>
            </a:r>
          </a:p>
          <a:p>
            <a:pPr marL="346075" indent="-230188">
              <a:lnSpc>
                <a:spcPct val="120000"/>
              </a:lnSpc>
              <a:spcBef>
                <a:spcPts val="0"/>
              </a:spcBef>
              <a:spcAft>
                <a:spcPts val="600"/>
              </a:spcAft>
              <a:buFont typeface="Arial" panose="020B0604020202020204" pitchFamily="34" charset="0"/>
              <a:buChar char="•"/>
            </a:pPr>
            <a:r>
              <a:rPr lang="en-US" sz="2400" dirty="0"/>
              <a:t>Most of these failures can be addressed through proper planning.</a:t>
            </a:r>
          </a:p>
        </p:txBody>
      </p:sp>
    </p:spTree>
    <p:extLst>
      <p:ext uri="{BB962C8B-B14F-4D97-AF65-F5344CB8AC3E}">
        <p14:creationId xmlns:p14="http://schemas.microsoft.com/office/powerpoint/2010/main" val="130605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dirty="0"/>
              <a:t>Marketing Strategy / Plan – Considerations</a:t>
            </a:r>
          </a:p>
          <a:p>
            <a:pPr marL="461963" indent="-231775">
              <a:lnSpc>
                <a:spcPct val="120000"/>
              </a:lnSpc>
              <a:spcBef>
                <a:spcPts val="0"/>
              </a:spcBef>
              <a:spcAft>
                <a:spcPts val="600"/>
              </a:spcAft>
              <a:buFont typeface="Arial" panose="020B0604020202020204" pitchFamily="34" charset="0"/>
              <a:buChar char="•"/>
            </a:pPr>
            <a:r>
              <a:rPr lang="en-US" dirty="0"/>
              <a:t>Do we have sufficient capital and resources?</a:t>
            </a:r>
          </a:p>
          <a:p>
            <a:pPr marL="461963" indent="-231775">
              <a:lnSpc>
                <a:spcPct val="120000"/>
              </a:lnSpc>
              <a:spcBef>
                <a:spcPts val="0"/>
              </a:spcBef>
              <a:spcAft>
                <a:spcPts val="600"/>
              </a:spcAft>
              <a:buFont typeface="Arial" panose="020B0604020202020204" pitchFamily="34" charset="0"/>
              <a:buChar char="•"/>
            </a:pPr>
            <a:r>
              <a:rPr lang="en-US" dirty="0"/>
              <a:t>Do we have sufficient business infrastructure?</a:t>
            </a:r>
          </a:p>
          <a:p>
            <a:pPr marL="461963" indent="-231775">
              <a:lnSpc>
                <a:spcPct val="120000"/>
              </a:lnSpc>
              <a:spcBef>
                <a:spcPts val="0"/>
              </a:spcBef>
              <a:spcAft>
                <a:spcPts val="600"/>
              </a:spcAft>
              <a:buFont typeface="Arial" panose="020B0604020202020204" pitchFamily="34" charset="0"/>
              <a:buChar char="•"/>
            </a:pPr>
            <a:r>
              <a:rPr lang="en-US" dirty="0"/>
              <a:t>Do we have sufficient management experience?</a:t>
            </a:r>
          </a:p>
          <a:p>
            <a:pPr marL="461963" indent="-231775">
              <a:lnSpc>
                <a:spcPct val="120000"/>
              </a:lnSpc>
              <a:spcBef>
                <a:spcPts val="0"/>
              </a:spcBef>
              <a:spcAft>
                <a:spcPts val="600"/>
              </a:spcAft>
              <a:buFont typeface="Arial" panose="020B0604020202020204" pitchFamily="34" charset="0"/>
              <a:buChar char="•"/>
            </a:pPr>
            <a:r>
              <a:rPr lang="en-US" dirty="0"/>
              <a:t>How can we rapidly develop our capacity and capabilities?</a:t>
            </a:r>
          </a:p>
          <a:p>
            <a:pPr marL="461963" indent="-231775">
              <a:lnSpc>
                <a:spcPct val="120000"/>
              </a:lnSpc>
              <a:spcBef>
                <a:spcPts val="0"/>
              </a:spcBef>
              <a:spcAft>
                <a:spcPts val="600"/>
              </a:spcAft>
              <a:buFont typeface="Arial" panose="020B0604020202020204" pitchFamily="34" charset="0"/>
              <a:buChar char="•"/>
            </a:pPr>
            <a:r>
              <a:rPr lang="en-US" dirty="0"/>
              <a:t>What improvements can we make to our processes and improve our efficiency?</a:t>
            </a:r>
          </a:p>
          <a:p>
            <a:pPr marL="461963" indent="-231775">
              <a:lnSpc>
                <a:spcPct val="120000"/>
              </a:lnSpc>
              <a:spcBef>
                <a:spcPts val="0"/>
              </a:spcBef>
              <a:spcAft>
                <a:spcPts val="600"/>
              </a:spcAft>
              <a:buFont typeface="Arial" panose="020B0604020202020204" pitchFamily="34" charset="0"/>
              <a:buChar char="•"/>
            </a:pPr>
            <a:r>
              <a:rPr lang="en-US" dirty="0"/>
              <a:t>How do we expand into new markets (customers)?</a:t>
            </a:r>
          </a:p>
          <a:p>
            <a:pPr marL="461963" indent="-231775">
              <a:lnSpc>
                <a:spcPct val="120000"/>
              </a:lnSpc>
              <a:spcBef>
                <a:spcPts val="0"/>
              </a:spcBef>
              <a:spcAft>
                <a:spcPts val="600"/>
              </a:spcAft>
              <a:buFont typeface="Arial" panose="020B0604020202020204" pitchFamily="34" charset="0"/>
              <a:buChar char="•"/>
            </a:pPr>
            <a:r>
              <a:rPr lang="en-US" dirty="0"/>
              <a:t>How do we expanded our service / product offerings?</a:t>
            </a:r>
          </a:p>
        </p:txBody>
      </p:sp>
    </p:spTree>
    <p:extLst>
      <p:ext uri="{BB962C8B-B14F-4D97-AF65-F5344CB8AC3E}">
        <p14:creationId xmlns:p14="http://schemas.microsoft.com/office/powerpoint/2010/main" val="126981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dirty="0"/>
              <a:t>Marketing Strategy / Plan</a:t>
            </a:r>
          </a:p>
          <a:p>
            <a:pPr marL="461963" indent="-231775">
              <a:lnSpc>
                <a:spcPct val="120000"/>
              </a:lnSpc>
              <a:spcBef>
                <a:spcPts val="0"/>
              </a:spcBef>
              <a:spcAft>
                <a:spcPts val="600"/>
              </a:spcAft>
              <a:buFont typeface="Arial" panose="020B0604020202020204" pitchFamily="34" charset="0"/>
              <a:buChar char="•"/>
            </a:pPr>
            <a:r>
              <a:rPr lang="en-US" dirty="0"/>
              <a:t>What are Markets?</a:t>
            </a:r>
          </a:p>
          <a:p>
            <a:pPr marL="461963" indent="-231775">
              <a:lnSpc>
                <a:spcPct val="120000"/>
              </a:lnSpc>
              <a:spcBef>
                <a:spcPts val="0"/>
              </a:spcBef>
              <a:spcAft>
                <a:spcPts val="600"/>
              </a:spcAft>
              <a:buFont typeface="Arial" panose="020B0604020202020204" pitchFamily="34" charset="0"/>
              <a:buChar char="•"/>
            </a:pPr>
            <a:r>
              <a:rPr lang="en-US" dirty="0"/>
              <a:t>We define a Market by looking at its characteristics – </a:t>
            </a:r>
          </a:p>
          <a:p>
            <a:pPr marL="754571" lvl="1" indent="-231775">
              <a:lnSpc>
                <a:spcPct val="120000"/>
              </a:lnSpc>
              <a:spcBef>
                <a:spcPts val="0"/>
              </a:spcBef>
              <a:spcAft>
                <a:spcPts val="600"/>
              </a:spcAft>
              <a:buFont typeface="Arial" panose="020B0604020202020204" pitchFamily="34" charset="0"/>
              <a:buChar char="•"/>
            </a:pPr>
            <a:r>
              <a:rPr lang="en-US" dirty="0"/>
              <a:t>A market [for a particular product or service] consists of both existing and potential customers who need a product or service and have the ability and willingness to pay for it.</a:t>
            </a:r>
          </a:p>
          <a:p>
            <a:pPr marL="754571" lvl="1" indent="-231775">
              <a:lnSpc>
                <a:spcPct val="120000"/>
              </a:lnSpc>
              <a:spcBef>
                <a:spcPts val="0"/>
              </a:spcBef>
              <a:spcAft>
                <a:spcPts val="600"/>
              </a:spcAft>
              <a:buFont typeface="Arial" panose="020B0604020202020204" pitchFamily="34" charset="0"/>
              <a:buChar char="•"/>
            </a:pPr>
            <a:r>
              <a:rPr lang="en-US" dirty="0"/>
              <a:t>Markets include the sellers and the buyers of products or services.</a:t>
            </a:r>
          </a:p>
          <a:p>
            <a:pPr marL="754571" lvl="1" indent="-231775">
              <a:lnSpc>
                <a:spcPct val="120000"/>
              </a:lnSpc>
              <a:spcBef>
                <a:spcPts val="0"/>
              </a:spcBef>
              <a:spcAft>
                <a:spcPts val="600"/>
              </a:spcAft>
              <a:buFont typeface="Arial" panose="020B0604020202020204" pitchFamily="34" charset="0"/>
              <a:buChar char="•"/>
            </a:pPr>
            <a:r>
              <a:rPr lang="en-US" dirty="0"/>
              <a:t>Markets facilitate sales goods and services and allow for their distribution. </a:t>
            </a:r>
          </a:p>
          <a:p>
            <a:pPr marL="754571" lvl="1" indent="-231775">
              <a:lnSpc>
                <a:spcPct val="120000"/>
              </a:lnSpc>
              <a:spcBef>
                <a:spcPts val="0"/>
              </a:spcBef>
              <a:spcAft>
                <a:spcPts val="600"/>
              </a:spcAft>
              <a:buFont typeface="Arial" panose="020B0604020202020204" pitchFamily="34" charset="0"/>
              <a:buChar char="•"/>
            </a:pPr>
            <a:r>
              <a:rPr lang="en-US" dirty="0"/>
              <a:t>Markets determine the price of products and services by allowing buyers and sellers to negotiate (supply and demand).</a:t>
            </a:r>
          </a:p>
        </p:txBody>
      </p:sp>
    </p:spTree>
    <p:extLst>
      <p:ext uri="{BB962C8B-B14F-4D97-AF65-F5344CB8AC3E}">
        <p14:creationId xmlns:p14="http://schemas.microsoft.com/office/powerpoint/2010/main" val="248466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lnSpcReduction="20000"/>
          </a:bodyPr>
          <a:lstStyle/>
          <a:p>
            <a:pPr marL="0" indent="0">
              <a:lnSpc>
                <a:spcPct val="120000"/>
              </a:lnSpc>
              <a:spcBef>
                <a:spcPts val="0"/>
              </a:spcBef>
              <a:spcAft>
                <a:spcPts val="600"/>
              </a:spcAft>
              <a:buNone/>
            </a:pPr>
            <a:r>
              <a:rPr lang="en-US" sz="2400" dirty="0"/>
              <a:t>Marketing Strategy / Plan.</a:t>
            </a:r>
          </a:p>
          <a:p>
            <a:pPr marL="461963" indent="-231775">
              <a:lnSpc>
                <a:spcPct val="120000"/>
              </a:lnSpc>
              <a:spcBef>
                <a:spcPts val="0"/>
              </a:spcBef>
              <a:spcAft>
                <a:spcPts val="600"/>
              </a:spcAft>
              <a:buFont typeface="Arial" panose="020B0604020202020204" pitchFamily="34" charset="0"/>
              <a:buChar char="•"/>
            </a:pPr>
            <a:r>
              <a:rPr lang="en-US" dirty="0"/>
              <a:t>A Marketing Plan is a strategy for selling your products or services.</a:t>
            </a:r>
          </a:p>
          <a:p>
            <a:pPr marL="461963" indent="-231775">
              <a:lnSpc>
                <a:spcPct val="120000"/>
              </a:lnSpc>
              <a:spcBef>
                <a:spcPts val="0"/>
              </a:spcBef>
              <a:spcAft>
                <a:spcPts val="600"/>
              </a:spcAft>
              <a:buFont typeface="Arial" panose="020B0604020202020204" pitchFamily="34" charset="0"/>
              <a:buChar char="•"/>
            </a:pPr>
            <a:r>
              <a:rPr lang="en-US" dirty="0"/>
              <a:t>A Marketing Plan involves research to identify and understand your customers and specifically, their needs and wants.</a:t>
            </a:r>
          </a:p>
          <a:p>
            <a:pPr marL="461963" indent="-231775">
              <a:lnSpc>
                <a:spcPct val="120000"/>
              </a:lnSpc>
              <a:spcBef>
                <a:spcPts val="0"/>
              </a:spcBef>
              <a:spcAft>
                <a:spcPts val="600"/>
              </a:spcAft>
              <a:buFont typeface="Arial" panose="020B0604020202020204" pitchFamily="34" charset="0"/>
              <a:buChar char="•"/>
            </a:pPr>
            <a:r>
              <a:rPr lang="en-US" dirty="0"/>
              <a:t>A Marketing Plan may include information from your potential or existing customers.</a:t>
            </a:r>
          </a:p>
          <a:p>
            <a:pPr marL="461963" indent="-231775">
              <a:lnSpc>
                <a:spcPct val="120000"/>
              </a:lnSpc>
              <a:spcBef>
                <a:spcPts val="0"/>
              </a:spcBef>
              <a:spcAft>
                <a:spcPts val="600"/>
              </a:spcAft>
              <a:buFont typeface="Arial" panose="020B0604020202020204" pitchFamily="34" charset="0"/>
              <a:buChar char="•"/>
            </a:pPr>
            <a:r>
              <a:rPr lang="en-US" dirty="0"/>
              <a:t>A Marketing Plan allows you to identify important information about your customers:</a:t>
            </a:r>
          </a:p>
          <a:p>
            <a:pPr marL="754571" lvl="1" indent="-231775">
              <a:lnSpc>
                <a:spcPct val="120000"/>
              </a:lnSpc>
              <a:spcBef>
                <a:spcPts val="0"/>
              </a:spcBef>
              <a:spcAft>
                <a:spcPts val="600"/>
              </a:spcAft>
              <a:buFont typeface="Arial" panose="020B0604020202020204" pitchFamily="34" charset="0"/>
              <a:buChar char="•"/>
            </a:pPr>
            <a:r>
              <a:rPr lang="en-US" dirty="0"/>
              <a:t>What they are buying?</a:t>
            </a:r>
          </a:p>
          <a:p>
            <a:pPr marL="754571" lvl="1" indent="-231775">
              <a:lnSpc>
                <a:spcPct val="120000"/>
              </a:lnSpc>
              <a:spcBef>
                <a:spcPts val="0"/>
              </a:spcBef>
              <a:spcAft>
                <a:spcPts val="600"/>
              </a:spcAft>
              <a:buFont typeface="Arial" panose="020B0604020202020204" pitchFamily="34" charset="0"/>
              <a:buChar char="•"/>
            </a:pPr>
            <a:r>
              <a:rPr lang="en-US" dirty="0"/>
              <a:t>When and how often they buy it?</a:t>
            </a:r>
          </a:p>
          <a:p>
            <a:pPr marL="754571" lvl="1" indent="-231775">
              <a:lnSpc>
                <a:spcPct val="120000"/>
              </a:lnSpc>
              <a:spcBef>
                <a:spcPts val="0"/>
              </a:spcBef>
              <a:spcAft>
                <a:spcPts val="600"/>
              </a:spcAft>
              <a:buFont typeface="Arial" panose="020B0604020202020204" pitchFamily="34" charset="0"/>
              <a:buChar char="•"/>
            </a:pPr>
            <a:r>
              <a:rPr lang="en-US" dirty="0"/>
              <a:t>How much do they normally buy and how much they typically spend?</a:t>
            </a:r>
          </a:p>
          <a:p>
            <a:pPr marL="754571" lvl="1" indent="-231775">
              <a:lnSpc>
                <a:spcPct val="120000"/>
              </a:lnSpc>
              <a:spcBef>
                <a:spcPts val="0"/>
              </a:spcBef>
              <a:spcAft>
                <a:spcPts val="600"/>
              </a:spcAft>
              <a:buFont typeface="Arial" panose="020B0604020202020204" pitchFamily="34" charset="0"/>
              <a:buChar char="•"/>
            </a:pPr>
            <a:r>
              <a:rPr lang="en-US" dirty="0"/>
              <a:t>Who do they normally buy from and where do they buy it?</a:t>
            </a:r>
          </a:p>
          <a:p>
            <a:pPr marL="754571" lvl="1" indent="-231775">
              <a:lnSpc>
                <a:spcPct val="120000"/>
              </a:lnSpc>
              <a:spcBef>
                <a:spcPts val="0"/>
              </a:spcBef>
              <a:spcAft>
                <a:spcPts val="600"/>
              </a:spcAft>
              <a:buFont typeface="Arial" panose="020B0604020202020204" pitchFamily="34" charset="0"/>
              <a:buChar char="•"/>
            </a:pPr>
            <a:r>
              <a:rPr lang="en-US" dirty="0"/>
              <a:t>Why did they buy it from a particular seller?</a:t>
            </a:r>
          </a:p>
          <a:p>
            <a:pPr marL="754571" lvl="1" indent="-231775">
              <a:lnSpc>
                <a:spcPct val="120000"/>
              </a:lnSpc>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81520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a:bodyPr>
          <a:lstStyle/>
          <a:p>
            <a:pPr marL="0" indent="0">
              <a:lnSpc>
                <a:spcPct val="120000"/>
              </a:lnSpc>
              <a:spcBef>
                <a:spcPts val="0"/>
              </a:spcBef>
              <a:spcAft>
                <a:spcPts val="600"/>
              </a:spcAft>
              <a:buNone/>
            </a:pPr>
            <a:r>
              <a:rPr lang="en-US" sz="2400" dirty="0"/>
              <a:t>Develop a Marketing Strategy / Plan</a:t>
            </a:r>
          </a:p>
          <a:p>
            <a:pPr marL="461963" indent="-231775">
              <a:lnSpc>
                <a:spcPct val="120000"/>
              </a:lnSpc>
              <a:spcBef>
                <a:spcPts val="0"/>
              </a:spcBef>
              <a:spcAft>
                <a:spcPts val="600"/>
              </a:spcAft>
              <a:buFont typeface="Arial" panose="020B0604020202020204" pitchFamily="34" charset="0"/>
              <a:buChar char="•"/>
            </a:pPr>
            <a:r>
              <a:rPr lang="en-US" dirty="0"/>
              <a:t>What products / services do we sell?</a:t>
            </a:r>
          </a:p>
          <a:p>
            <a:pPr marL="461963" indent="-231775">
              <a:lnSpc>
                <a:spcPct val="120000"/>
              </a:lnSpc>
              <a:spcBef>
                <a:spcPts val="0"/>
              </a:spcBef>
              <a:spcAft>
                <a:spcPts val="600"/>
              </a:spcAft>
              <a:buFont typeface="Arial" panose="020B0604020202020204" pitchFamily="34" charset="0"/>
              <a:buChar char="•"/>
            </a:pPr>
            <a:r>
              <a:rPr lang="en-US" dirty="0"/>
              <a:t>Where can we sell our products / services and who is buying them?</a:t>
            </a:r>
          </a:p>
          <a:p>
            <a:pPr marL="461963" indent="-231775">
              <a:lnSpc>
                <a:spcPct val="120000"/>
              </a:lnSpc>
              <a:spcBef>
                <a:spcPts val="0"/>
              </a:spcBef>
              <a:spcAft>
                <a:spcPts val="600"/>
              </a:spcAft>
              <a:buFont typeface="Arial" panose="020B0604020202020204" pitchFamily="34" charset="0"/>
              <a:buChar char="•"/>
            </a:pPr>
            <a:r>
              <a:rPr lang="en-US" dirty="0"/>
              <a:t>What does it cost to produce / sell our service products / services?</a:t>
            </a:r>
          </a:p>
          <a:p>
            <a:pPr marL="461963" indent="-231775">
              <a:lnSpc>
                <a:spcPct val="120000"/>
              </a:lnSpc>
              <a:spcBef>
                <a:spcPts val="0"/>
              </a:spcBef>
              <a:spcAft>
                <a:spcPts val="600"/>
              </a:spcAft>
              <a:buFont typeface="Arial" panose="020B0604020202020204" pitchFamily="34" charset="0"/>
              <a:buChar char="•"/>
            </a:pPr>
            <a:r>
              <a:rPr lang="en-US" dirty="0"/>
              <a:t>How do we reach our target customers and convince them to buy from us?</a:t>
            </a:r>
          </a:p>
          <a:p>
            <a:pPr marL="461963" indent="-231775">
              <a:lnSpc>
                <a:spcPct val="120000"/>
              </a:lnSpc>
              <a:spcBef>
                <a:spcPts val="0"/>
              </a:spcBef>
              <a:spcAft>
                <a:spcPts val="600"/>
              </a:spcAft>
              <a:buFont typeface="Arial" panose="020B0604020202020204" pitchFamily="34" charset="0"/>
              <a:buChar char="•"/>
            </a:pPr>
            <a:r>
              <a:rPr lang="en-US" dirty="0"/>
              <a:t>What are our company’s SWOT (Strengths, Weaknesses, Opportunities and Threats)</a:t>
            </a:r>
          </a:p>
          <a:p>
            <a:pPr marL="0" indent="0">
              <a:lnSpc>
                <a:spcPct val="120000"/>
              </a:lnSpc>
              <a:spcBef>
                <a:spcPts val="0"/>
              </a:spcBef>
              <a:spcAft>
                <a:spcPts val="600"/>
              </a:spcAft>
              <a:buNone/>
            </a:pPr>
            <a:r>
              <a:rPr lang="en-US" sz="2400" dirty="0"/>
              <a:t>Develop Marketing Materials (Statement of Qualifications / Website / Business Cards)</a:t>
            </a:r>
          </a:p>
          <a:p>
            <a:pPr marL="461963" indent="-231775">
              <a:lnSpc>
                <a:spcPct val="120000"/>
              </a:lnSpc>
              <a:spcBef>
                <a:spcPts val="0"/>
              </a:spcBef>
              <a:spcAft>
                <a:spcPts val="600"/>
              </a:spcAft>
              <a:buFont typeface="Arial" panose="020B0604020202020204" pitchFamily="34" charset="0"/>
              <a:buChar char="•"/>
            </a:pPr>
            <a:r>
              <a:rPr lang="en-US" dirty="0"/>
              <a:t>Keep it simple / be direct</a:t>
            </a:r>
          </a:p>
          <a:p>
            <a:pPr marL="461963" indent="-231775">
              <a:lnSpc>
                <a:spcPct val="120000"/>
              </a:lnSpc>
              <a:spcBef>
                <a:spcPts val="0"/>
              </a:spcBef>
              <a:spcAft>
                <a:spcPts val="600"/>
              </a:spcAft>
              <a:buFont typeface="Arial" panose="020B0604020202020204" pitchFamily="34" charset="0"/>
              <a:buChar char="•"/>
            </a:pPr>
            <a:r>
              <a:rPr lang="en-US" dirty="0"/>
              <a:t>Who we are  / What we do / What we’ve accomplished so far</a:t>
            </a:r>
          </a:p>
        </p:txBody>
      </p:sp>
    </p:spTree>
    <p:extLst>
      <p:ext uri="{BB962C8B-B14F-4D97-AF65-F5344CB8AC3E}">
        <p14:creationId xmlns:p14="http://schemas.microsoft.com/office/powerpoint/2010/main" val="115491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85000" lnSpcReduction="20000"/>
          </a:bodyPr>
          <a:lstStyle/>
          <a:p>
            <a:pPr marL="0" indent="0">
              <a:lnSpc>
                <a:spcPct val="120000"/>
              </a:lnSpc>
              <a:spcBef>
                <a:spcPts val="0"/>
              </a:spcBef>
              <a:spcAft>
                <a:spcPts val="600"/>
              </a:spcAft>
              <a:buNone/>
            </a:pPr>
            <a:r>
              <a:rPr lang="en-US" sz="2400" dirty="0"/>
              <a:t>Special Programs / Certifications</a:t>
            </a:r>
          </a:p>
          <a:p>
            <a:pPr marL="461963" indent="-231775">
              <a:lnSpc>
                <a:spcPct val="120000"/>
              </a:lnSpc>
              <a:spcBef>
                <a:spcPts val="0"/>
              </a:spcBef>
              <a:spcAft>
                <a:spcPts val="600"/>
              </a:spcAft>
              <a:buFont typeface="Arial" panose="020B0604020202020204" pitchFamily="34" charset="0"/>
              <a:buChar char="•"/>
            </a:pPr>
            <a:r>
              <a:rPr lang="en-US" dirty="0"/>
              <a:t>Which programs do we qualify for and how do we get certified?</a:t>
            </a:r>
          </a:p>
          <a:p>
            <a:pPr marL="461963" indent="-231775">
              <a:lnSpc>
                <a:spcPct val="120000"/>
              </a:lnSpc>
              <a:spcBef>
                <a:spcPts val="0"/>
              </a:spcBef>
              <a:spcAft>
                <a:spcPts val="600"/>
              </a:spcAft>
              <a:buFont typeface="Arial" panose="020B0604020202020204" pitchFamily="34" charset="0"/>
              <a:buChar char="•"/>
            </a:pPr>
            <a:r>
              <a:rPr lang="en-US" dirty="0"/>
              <a:t>U.S. Small Business Administration (SBA) Programs:</a:t>
            </a:r>
          </a:p>
          <a:p>
            <a:pPr marL="754571" lvl="1" indent="-231775">
              <a:lnSpc>
                <a:spcPct val="120000"/>
              </a:lnSpc>
              <a:spcBef>
                <a:spcPts val="0"/>
              </a:spcBef>
              <a:spcAft>
                <a:spcPts val="600"/>
              </a:spcAft>
              <a:buFont typeface="Arial" panose="020B0604020202020204" pitchFamily="34" charset="0"/>
              <a:buChar char="•"/>
            </a:pPr>
            <a:r>
              <a:rPr lang="en-US" dirty="0"/>
              <a:t>8(a) Program.</a:t>
            </a:r>
          </a:p>
          <a:p>
            <a:pPr marL="754571" lvl="1" indent="-231775">
              <a:lnSpc>
                <a:spcPct val="120000"/>
              </a:lnSpc>
              <a:spcBef>
                <a:spcPts val="0"/>
              </a:spcBef>
              <a:spcAft>
                <a:spcPts val="600"/>
              </a:spcAft>
              <a:buFont typeface="Arial" panose="020B0604020202020204" pitchFamily="34" charset="0"/>
              <a:buChar char="•"/>
            </a:pPr>
            <a:r>
              <a:rPr lang="en-US" dirty="0"/>
              <a:t>HUBZone Program.</a:t>
            </a:r>
          </a:p>
          <a:p>
            <a:pPr marL="754571" lvl="1" indent="-231775">
              <a:lnSpc>
                <a:spcPct val="120000"/>
              </a:lnSpc>
              <a:spcBef>
                <a:spcPts val="0"/>
              </a:spcBef>
              <a:spcAft>
                <a:spcPts val="600"/>
              </a:spcAft>
              <a:buFont typeface="Arial" panose="020B0604020202020204" pitchFamily="34" charset="0"/>
              <a:buChar char="•"/>
            </a:pPr>
            <a:r>
              <a:rPr lang="en-US" dirty="0"/>
              <a:t>WOSB Program.</a:t>
            </a:r>
          </a:p>
          <a:p>
            <a:pPr marL="754571" lvl="1" indent="-231775">
              <a:lnSpc>
                <a:spcPct val="120000"/>
              </a:lnSpc>
              <a:spcBef>
                <a:spcPts val="0"/>
              </a:spcBef>
              <a:spcAft>
                <a:spcPts val="600"/>
              </a:spcAft>
              <a:buFont typeface="Arial" panose="020B0604020202020204" pitchFamily="34" charset="0"/>
              <a:buChar char="•"/>
            </a:pPr>
            <a:r>
              <a:rPr lang="en-US" dirty="0"/>
              <a:t>SDVOSB Program.</a:t>
            </a:r>
          </a:p>
          <a:p>
            <a:pPr marL="754571" lvl="1" indent="-231775">
              <a:lnSpc>
                <a:spcPct val="120000"/>
              </a:lnSpc>
              <a:spcBef>
                <a:spcPts val="0"/>
              </a:spcBef>
              <a:spcAft>
                <a:spcPts val="600"/>
              </a:spcAft>
              <a:buFont typeface="Arial" panose="020B0604020202020204" pitchFamily="34" charset="0"/>
              <a:buChar char="•"/>
            </a:pPr>
            <a:r>
              <a:rPr lang="en-US" dirty="0"/>
              <a:t>Small Business Set Aside contracts.</a:t>
            </a:r>
          </a:p>
          <a:p>
            <a:pPr marL="461963" indent="-231775">
              <a:lnSpc>
                <a:spcPct val="120000"/>
              </a:lnSpc>
              <a:spcBef>
                <a:spcPts val="0"/>
              </a:spcBef>
              <a:spcAft>
                <a:spcPts val="600"/>
              </a:spcAft>
              <a:buFont typeface="Arial" panose="020B0604020202020204" pitchFamily="34" charset="0"/>
              <a:buChar char="•"/>
            </a:pPr>
            <a:r>
              <a:rPr lang="en-US" dirty="0"/>
              <a:t>Department of the Interior – Bureau of Indian Affairs (Buy Indian Act).</a:t>
            </a:r>
          </a:p>
          <a:p>
            <a:pPr marL="461963" indent="-231775">
              <a:lnSpc>
                <a:spcPct val="120000"/>
              </a:lnSpc>
              <a:spcBef>
                <a:spcPts val="0"/>
              </a:spcBef>
              <a:spcAft>
                <a:spcPts val="600"/>
              </a:spcAft>
              <a:buFont typeface="Arial" panose="020B0604020202020204" pitchFamily="34" charset="0"/>
              <a:buChar char="•"/>
            </a:pPr>
            <a:r>
              <a:rPr lang="en-US" dirty="0"/>
              <a:t>Indian Incentive Program.</a:t>
            </a:r>
          </a:p>
          <a:p>
            <a:pPr marL="461963" indent="-231775">
              <a:lnSpc>
                <a:spcPct val="120000"/>
              </a:lnSpc>
              <a:spcBef>
                <a:spcPts val="0"/>
              </a:spcBef>
              <a:spcAft>
                <a:spcPts val="600"/>
              </a:spcAft>
              <a:buFont typeface="Arial" panose="020B0604020202020204" pitchFamily="34" charset="0"/>
              <a:buChar char="•"/>
            </a:pPr>
            <a:r>
              <a:rPr lang="en-US" dirty="0"/>
              <a:t>Veterans Administration (Veteran-owned businesses).</a:t>
            </a:r>
          </a:p>
          <a:p>
            <a:pPr marL="461963" indent="-231775">
              <a:lnSpc>
                <a:spcPct val="120000"/>
              </a:lnSpc>
              <a:spcBef>
                <a:spcPts val="0"/>
              </a:spcBef>
              <a:spcAft>
                <a:spcPts val="600"/>
              </a:spcAft>
              <a:buFont typeface="Arial" panose="020B0604020202020204" pitchFamily="34" charset="0"/>
              <a:buChar char="•"/>
            </a:pPr>
            <a:r>
              <a:rPr lang="en-US" dirty="0"/>
              <a:t>State Programs (Alaska Department of Transportation).</a:t>
            </a:r>
          </a:p>
        </p:txBody>
      </p:sp>
    </p:spTree>
    <p:extLst>
      <p:ext uri="{BB962C8B-B14F-4D97-AF65-F5344CB8AC3E}">
        <p14:creationId xmlns:p14="http://schemas.microsoft.com/office/powerpoint/2010/main" val="189238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Business Planning</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lnSpcReduction="10000"/>
          </a:bodyPr>
          <a:lstStyle/>
          <a:p>
            <a:pPr marL="0" indent="0">
              <a:lnSpc>
                <a:spcPct val="120000"/>
              </a:lnSpc>
              <a:spcBef>
                <a:spcPts val="0"/>
              </a:spcBef>
              <a:spcAft>
                <a:spcPts val="600"/>
              </a:spcAft>
              <a:buNone/>
            </a:pPr>
            <a:r>
              <a:rPr lang="en-US" sz="2400" dirty="0"/>
              <a:t>Partnership / Mentorship Strategies</a:t>
            </a:r>
          </a:p>
          <a:p>
            <a:pPr marL="461963" indent="-231775">
              <a:lnSpc>
                <a:spcPct val="120000"/>
              </a:lnSpc>
              <a:spcBef>
                <a:spcPts val="0"/>
              </a:spcBef>
              <a:spcAft>
                <a:spcPts val="600"/>
              </a:spcAft>
              <a:buFont typeface="Arial" panose="020B0604020202020204" pitchFamily="34" charset="0"/>
              <a:buChar char="•"/>
            </a:pPr>
            <a:r>
              <a:rPr lang="en-US" dirty="0"/>
              <a:t>Prime – Sub relationships.  Start small, think big.  How many drivers are there on a bus?</a:t>
            </a:r>
          </a:p>
          <a:p>
            <a:pPr marL="461963" indent="-231775">
              <a:lnSpc>
                <a:spcPct val="120000"/>
              </a:lnSpc>
              <a:spcBef>
                <a:spcPts val="0"/>
              </a:spcBef>
              <a:spcAft>
                <a:spcPts val="600"/>
              </a:spcAft>
              <a:buFont typeface="Arial" panose="020B0604020202020204" pitchFamily="34" charset="0"/>
              <a:buChar char="•"/>
            </a:pPr>
            <a:r>
              <a:rPr lang="en-US" dirty="0"/>
              <a:t>Teaming – bring in your own subcontractors and submit a proposal using a team approach.</a:t>
            </a:r>
          </a:p>
          <a:p>
            <a:pPr marL="461963" indent="-231775">
              <a:lnSpc>
                <a:spcPct val="120000"/>
              </a:lnSpc>
              <a:spcBef>
                <a:spcPts val="0"/>
              </a:spcBef>
              <a:spcAft>
                <a:spcPts val="600"/>
              </a:spcAft>
              <a:buFont typeface="Arial" panose="020B0604020202020204" pitchFamily="34" charset="0"/>
              <a:buChar char="•"/>
            </a:pPr>
            <a:r>
              <a:rPr lang="en-US" dirty="0"/>
              <a:t>Mentorship – formal programs sponsored by federal agencies. </a:t>
            </a:r>
          </a:p>
          <a:p>
            <a:pPr marL="754571" lvl="1" indent="-231775">
              <a:lnSpc>
                <a:spcPct val="120000"/>
              </a:lnSpc>
              <a:spcBef>
                <a:spcPts val="0"/>
              </a:spcBef>
              <a:spcAft>
                <a:spcPts val="600"/>
              </a:spcAft>
              <a:buFont typeface="Arial" panose="020B0604020202020204" pitchFamily="34" charset="0"/>
              <a:buChar char="•"/>
            </a:pPr>
            <a:r>
              <a:rPr lang="en-US" dirty="0"/>
              <a:t>SBA All Small Mentor-Protégé Program. </a:t>
            </a:r>
          </a:p>
          <a:p>
            <a:pPr marL="754571" lvl="1" indent="-231775">
              <a:lnSpc>
                <a:spcPct val="120000"/>
              </a:lnSpc>
              <a:spcBef>
                <a:spcPts val="0"/>
              </a:spcBef>
              <a:spcAft>
                <a:spcPts val="600"/>
              </a:spcAft>
              <a:buFont typeface="Arial" panose="020B0604020202020204" pitchFamily="34" charset="0"/>
              <a:buChar char="•"/>
            </a:pPr>
            <a:r>
              <a:rPr lang="en-US" dirty="0"/>
              <a:t>SBA 8(a) Mentor-Protégé Program. </a:t>
            </a:r>
          </a:p>
          <a:p>
            <a:pPr marL="754571" lvl="1" indent="-231775">
              <a:lnSpc>
                <a:spcPct val="120000"/>
              </a:lnSpc>
              <a:spcBef>
                <a:spcPts val="0"/>
              </a:spcBef>
              <a:spcAft>
                <a:spcPts val="600"/>
              </a:spcAft>
              <a:buFont typeface="Arial" panose="020B0604020202020204" pitchFamily="34" charset="0"/>
              <a:buChar char="•"/>
            </a:pPr>
            <a:r>
              <a:rPr lang="en-US" dirty="0"/>
              <a:t>Department of Defense Mentor-Protégé Program. </a:t>
            </a:r>
          </a:p>
          <a:p>
            <a:pPr marL="754571" lvl="1" indent="-231775">
              <a:lnSpc>
                <a:spcPct val="120000"/>
              </a:lnSpc>
              <a:spcBef>
                <a:spcPts val="0"/>
              </a:spcBef>
              <a:spcAft>
                <a:spcPts val="600"/>
              </a:spcAft>
              <a:buFont typeface="Arial" panose="020B0604020202020204" pitchFamily="34" charset="0"/>
              <a:buChar char="•"/>
            </a:pPr>
            <a:r>
              <a:rPr lang="en-US" dirty="0"/>
              <a:t>Department of Transportation Mentor-Protégé Program.</a:t>
            </a:r>
          </a:p>
          <a:p>
            <a:pPr marL="754571" lvl="1" indent="-231775">
              <a:lnSpc>
                <a:spcPct val="120000"/>
              </a:lnSpc>
              <a:spcBef>
                <a:spcPts val="0"/>
              </a:spcBef>
              <a:spcAft>
                <a:spcPts val="600"/>
              </a:spcAft>
              <a:buFont typeface="Arial" panose="020B0604020202020204" pitchFamily="34" charset="0"/>
              <a:buChar char="•"/>
            </a:pPr>
            <a:r>
              <a:rPr lang="en-US" dirty="0"/>
              <a:t>Department of Homeland Security Mentor-Protégé Program.</a:t>
            </a:r>
          </a:p>
          <a:p>
            <a:pPr marL="461963" indent="-231775">
              <a:lnSpc>
                <a:spcPct val="120000"/>
              </a:lnSpc>
              <a:spcBef>
                <a:spcPts val="0"/>
              </a:spcBef>
              <a:spcAft>
                <a:spcPts val="600"/>
              </a:spcAft>
              <a:buFont typeface="Arial" panose="020B0604020202020204" pitchFamily="34" charset="0"/>
              <a:buChar char="•"/>
            </a:pPr>
            <a:r>
              <a:rPr lang="en-US" dirty="0"/>
              <a:t>Joint Ventures – formal partnerships with other contractors.  Shared responsibilities.</a:t>
            </a:r>
          </a:p>
        </p:txBody>
      </p:sp>
    </p:spTree>
    <p:extLst>
      <p:ext uri="{BB962C8B-B14F-4D97-AF65-F5344CB8AC3E}">
        <p14:creationId xmlns:p14="http://schemas.microsoft.com/office/powerpoint/2010/main" val="340369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Federal Contracting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dirty="0"/>
              <a:t>Federal Acquisition Regulations (FAR)</a:t>
            </a:r>
          </a:p>
          <a:p>
            <a:pPr marL="0" indent="0">
              <a:lnSpc>
                <a:spcPct val="120000"/>
              </a:lnSpc>
              <a:spcBef>
                <a:spcPts val="0"/>
              </a:spcBef>
              <a:spcAft>
                <a:spcPts val="600"/>
              </a:spcAft>
              <a:buNone/>
            </a:pPr>
            <a:r>
              <a:rPr lang="en-US" sz="2400" dirty="0"/>
              <a:t>48 CFR 5.002 - Policy.</a:t>
            </a:r>
          </a:p>
          <a:p>
            <a:pPr marL="0" indent="0">
              <a:lnSpc>
                <a:spcPct val="120000"/>
              </a:lnSpc>
              <a:spcBef>
                <a:spcPts val="0"/>
              </a:spcBef>
              <a:spcAft>
                <a:spcPts val="600"/>
              </a:spcAft>
              <a:buNone/>
            </a:pPr>
            <a:r>
              <a:rPr lang="en-US" dirty="0"/>
              <a:t>Contracting officers must publicize contract actions in order to - </a:t>
            </a:r>
          </a:p>
          <a:p>
            <a:pPr marL="346075" indent="-230188">
              <a:lnSpc>
                <a:spcPct val="120000"/>
              </a:lnSpc>
              <a:spcBef>
                <a:spcPts val="0"/>
              </a:spcBef>
              <a:spcAft>
                <a:spcPts val="600"/>
              </a:spcAft>
              <a:buFont typeface="Arial" panose="020B0604020202020204" pitchFamily="34" charset="0"/>
              <a:buChar char="•"/>
            </a:pPr>
            <a:r>
              <a:rPr lang="en-US" sz="1800" dirty="0"/>
              <a:t>Increase competition;</a:t>
            </a:r>
          </a:p>
          <a:p>
            <a:pPr marL="346075" indent="-230188">
              <a:lnSpc>
                <a:spcPct val="120000"/>
              </a:lnSpc>
              <a:spcBef>
                <a:spcPts val="0"/>
              </a:spcBef>
              <a:spcAft>
                <a:spcPts val="600"/>
              </a:spcAft>
              <a:buFont typeface="Arial" panose="020B0604020202020204" pitchFamily="34" charset="0"/>
              <a:buChar char="•"/>
            </a:pPr>
            <a:r>
              <a:rPr lang="en-US" sz="1800" dirty="0"/>
              <a:t>Broaden industry participation in meeting Government requirements; and</a:t>
            </a:r>
          </a:p>
          <a:p>
            <a:pPr marL="346075" indent="-230188">
              <a:lnSpc>
                <a:spcPct val="120000"/>
              </a:lnSpc>
              <a:spcBef>
                <a:spcPts val="0"/>
              </a:spcBef>
              <a:spcAft>
                <a:spcPts val="600"/>
              </a:spcAft>
              <a:buFont typeface="Arial" panose="020B0604020202020204" pitchFamily="34" charset="0"/>
              <a:buChar char="•"/>
            </a:pPr>
            <a:r>
              <a:rPr lang="en-US" sz="1800" dirty="0"/>
              <a:t>Assist small business concerns, veteran-owned small business concerns, service-disabled veteran-owned small business concerns, HUBZone small business concerns, small disadvantaged business concerns, and women-owned small business concerns in obtaining contracts and subcontracts.</a:t>
            </a:r>
          </a:p>
        </p:txBody>
      </p:sp>
    </p:spTree>
    <p:extLst>
      <p:ext uri="{BB962C8B-B14F-4D97-AF65-F5344CB8AC3E}">
        <p14:creationId xmlns:p14="http://schemas.microsoft.com/office/powerpoint/2010/main" val="327591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Federal Contracting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sz="2800" dirty="0"/>
              <a:t>Contracting Methods And Contract Types</a:t>
            </a:r>
          </a:p>
          <a:p>
            <a:pPr marL="230188" indent="0">
              <a:lnSpc>
                <a:spcPct val="120000"/>
              </a:lnSpc>
              <a:spcBef>
                <a:spcPts val="0"/>
              </a:spcBef>
              <a:spcAft>
                <a:spcPts val="600"/>
              </a:spcAft>
              <a:buNone/>
            </a:pPr>
            <a:r>
              <a:rPr lang="en-US" sz="2400" dirty="0"/>
              <a:t>13 - Simplified Acquisition Procedures </a:t>
            </a:r>
          </a:p>
          <a:p>
            <a:pPr marL="230188" indent="0">
              <a:lnSpc>
                <a:spcPct val="120000"/>
              </a:lnSpc>
              <a:spcBef>
                <a:spcPts val="0"/>
              </a:spcBef>
              <a:spcAft>
                <a:spcPts val="600"/>
              </a:spcAft>
              <a:buNone/>
            </a:pPr>
            <a:r>
              <a:rPr lang="en-US" sz="2400" dirty="0"/>
              <a:t>14 - Sealed Bidding </a:t>
            </a:r>
          </a:p>
          <a:p>
            <a:pPr marL="230188" indent="0">
              <a:lnSpc>
                <a:spcPct val="120000"/>
              </a:lnSpc>
              <a:spcBef>
                <a:spcPts val="0"/>
              </a:spcBef>
              <a:spcAft>
                <a:spcPts val="600"/>
              </a:spcAft>
              <a:buNone/>
            </a:pPr>
            <a:r>
              <a:rPr lang="en-US" sz="2400" dirty="0"/>
              <a:t>15 - Contracting by Negotiation </a:t>
            </a:r>
          </a:p>
          <a:p>
            <a:pPr marL="230188" indent="0">
              <a:lnSpc>
                <a:spcPct val="120000"/>
              </a:lnSpc>
              <a:spcBef>
                <a:spcPts val="0"/>
              </a:spcBef>
              <a:spcAft>
                <a:spcPts val="600"/>
              </a:spcAft>
              <a:buNone/>
            </a:pPr>
            <a:r>
              <a:rPr lang="en-US" sz="2400" dirty="0"/>
              <a:t>16 - Types of Contracts </a:t>
            </a:r>
          </a:p>
          <a:p>
            <a:pPr marL="230188" indent="0">
              <a:lnSpc>
                <a:spcPct val="120000"/>
              </a:lnSpc>
              <a:spcBef>
                <a:spcPts val="0"/>
              </a:spcBef>
              <a:spcAft>
                <a:spcPts val="600"/>
              </a:spcAft>
              <a:buNone/>
            </a:pPr>
            <a:r>
              <a:rPr lang="en-US" sz="2400" dirty="0"/>
              <a:t>17 - Special Contracting Methods </a:t>
            </a:r>
          </a:p>
          <a:p>
            <a:pPr marL="230188" indent="0">
              <a:lnSpc>
                <a:spcPct val="120000"/>
              </a:lnSpc>
              <a:spcBef>
                <a:spcPts val="0"/>
              </a:spcBef>
              <a:spcAft>
                <a:spcPts val="600"/>
              </a:spcAft>
              <a:buNone/>
            </a:pPr>
            <a:r>
              <a:rPr lang="en-US" sz="2400" dirty="0"/>
              <a:t>18 - Emergency Acquisitions </a:t>
            </a:r>
          </a:p>
          <a:p>
            <a:pPr marL="230188" indent="0">
              <a:lnSpc>
                <a:spcPct val="120000"/>
              </a:lnSpc>
              <a:spcBef>
                <a:spcPts val="0"/>
              </a:spcBef>
              <a:spcAft>
                <a:spcPts val="600"/>
              </a:spcAft>
              <a:buNone/>
            </a:pPr>
            <a:r>
              <a:rPr lang="en-US" sz="2400" dirty="0"/>
              <a:t>19 – Small </a:t>
            </a:r>
            <a:r>
              <a:rPr lang="en-US" sz="2400"/>
              <a:t>Business Programs</a:t>
            </a:r>
            <a:endParaRPr lang="en-US" sz="2400" dirty="0"/>
          </a:p>
        </p:txBody>
      </p:sp>
    </p:spTree>
    <p:extLst>
      <p:ext uri="{BB962C8B-B14F-4D97-AF65-F5344CB8AC3E}">
        <p14:creationId xmlns:p14="http://schemas.microsoft.com/office/powerpoint/2010/main" val="292632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Federal Contracting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800" dirty="0"/>
              <a:t>Solicitations / Requirements.</a:t>
            </a:r>
          </a:p>
          <a:p>
            <a:pPr marL="0" indent="0">
              <a:lnSpc>
                <a:spcPct val="120000"/>
              </a:lnSpc>
              <a:spcBef>
                <a:spcPts val="0"/>
              </a:spcBef>
              <a:spcAft>
                <a:spcPts val="600"/>
              </a:spcAft>
              <a:buNone/>
            </a:pPr>
            <a:r>
              <a:rPr lang="en-US" sz="2400" dirty="0"/>
              <a:t>Where do you find information about potential Federal Contracts?</a:t>
            </a:r>
          </a:p>
          <a:p>
            <a:pPr marL="0" lvl="1" indent="0">
              <a:lnSpc>
                <a:spcPct val="120000"/>
              </a:lnSpc>
              <a:spcBef>
                <a:spcPts val="0"/>
              </a:spcBef>
              <a:spcAft>
                <a:spcPts val="600"/>
              </a:spcAft>
              <a:buSzPct val="100000"/>
              <a:buNone/>
            </a:pPr>
            <a:r>
              <a:rPr lang="en-US" sz="2400" dirty="0"/>
              <a:t>FBO - Federal Business Opportunities </a:t>
            </a:r>
            <a:r>
              <a:rPr lang="en-US" sz="2400" dirty="0">
                <a:hlinkClick r:id="rId2"/>
              </a:rPr>
              <a:t>www.fbo.gov</a:t>
            </a:r>
            <a:r>
              <a:rPr lang="en-US" sz="2400" dirty="0"/>
              <a:t> </a:t>
            </a:r>
          </a:p>
          <a:p>
            <a:pPr marL="461963" lvl="1" indent="-231775">
              <a:lnSpc>
                <a:spcPct val="120000"/>
              </a:lnSpc>
              <a:spcBef>
                <a:spcPts val="0"/>
              </a:spcBef>
              <a:spcAft>
                <a:spcPts val="600"/>
              </a:spcAft>
              <a:buSzPct val="100000"/>
              <a:buFont typeface="Arial" panose="020B0604020202020204" pitchFamily="34" charset="0"/>
              <a:buChar char="•"/>
            </a:pPr>
            <a:r>
              <a:rPr lang="en-US" sz="2000" dirty="0"/>
              <a:t>The single source for federal procurement opportunities that exceed $25,000. </a:t>
            </a:r>
          </a:p>
          <a:p>
            <a:pPr marL="461963" lvl="1" indent="-231775">
              <a:lnSpc>
                <a:spcPct val="120000"/>
              </a:lnSpc>
              <a:spcBef>
                <a:spcPts val="0"/>
              </a:spcBef>
              <a:spcAft>
                <a:spcPts val="600"/>
              </a:spcAft>
              <a:buSzPct val="100000"/>
              <a:buFont typeface="Arial" panose="020B0604020202020204" pitchFamily="34" charset="0"/>
              <a:buChar char="•"/>
            </a:pPr>
            <a:r>
              <a:rPr lang="en-US" sz="2000" dirty="0"/>
              <a:t>Contains both solicitations and award information. </a:t>
            </a:r>
          </a:p>
          <a:p>
            <a:pPr marL="461963" lvl="1" indent="-231775">
              <a:lnSpc>
                <a:spcPct val="120000"/>
              </a:lnSpc>
              <a:spcBef>
                <a:spcPts val="0"/>
              </a:spcBef>
              <a:spcAft>
                <a:spcPts val="600"/>
              </a:spcAft>
              <a:buSzPct val="100000"/>
              <a:buFont typeface="Arial" panose="020B0604020202020204" pitchFamily="34" charset="0"/>
              <a:buChar char="•"/>
            </a:pPr>
            <a:r>
              <a:rPr lang="en-US" sz="2000" dirty="0"/>
              <a:t>Contains information for any Interested Vendors.</a:t>
            </a:r>
          </a:p>
        </p:txBody>
      </p:sp>
    </p:spTree>
    <p:extLst>
      <p:ext uri="{BB962C8B-B14F-4D97-AF65-F5344CB8AC3E}">
        <p14:creationId xmlns:p14="http://schemas.microsoft.com/office/powerpoint/2010/main" val="116126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Introduction</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70000" lnSpcReduction="20000"/>
          </a:bodyPr>
          <a:lstStyle/>
          <a:p>
            <a:pPr marL="0" indent="0">
              <a:lnSpc>
                <a:spcPct val="120000"/>
              </a:lnSpc>
              <a:spcBef>
                <a:spcPts val="0"/>
              </a:spcBef>
              <a:spcAft>
                <a:spcPts val="600"/>
              </a:spcAft>
              <a:buNone/>
            </a:pPr>
            <a:r>
              <a:rPr lang="en-US" sz="2900" dirty="0"/>
              <a:t>What is Alaska Native PTAC?</a:t>
            </a:r>
          </a:p>
          <a:p>
            <a:pPr marL="0" indent="0">
              <a:lnSpc>
                <a:spcPct val="120000"/>
              </a:lnSpc>
              <a:spcBef>
                <a:spcPts val="0"/>
              </a:spcBef>
              <a:spcAft>
                <a:spcPts val="600"/>
              </a:spcAft>
              <a:buNone/>
            </a:pPr>
            <a:r>
              <a:rPr lang="en-US" sz="2200" dirty="0"/>
              <a:t>The Alaska Native Procurement and Technical Assistance Center (PTAC) is a non-profit entity operated by the Potawatomi Business Development Corporation and funded by the Defense Logistics Agency (DLA) through a Federal Grant. </a:t>
            </a:r>
          </a:p>
          <a:p>
            <a:pPr marL="0" indent="0">
              <a:lnSpc>
                <a:spcPct val="120000"/>
              </a:lnSpc>
              <a:spcBef>
                <a:spcPts val="0"/>
              </a:spcBef>
              <a:spcAft>
                <a:spcPts val="600"/>
              </a:spcAft>
              <a:buNone/>
            </a:pPr>
            <a:r>
              <a:rPr lang="en-US" sz="2200" dirty="0"/>
              <a:t>The United States recognizes a government-to-government relationship, as well as a unique legal and political relationship, with federally recognized tribes. This relationship is set forth in the Constitution of the United States, treaties, statutes, Executive Orders, administrative rules and regulations, and judicial decisions. Honoring these relationships and respecting the sovereignty of tribal nations is critical to advancing tribal self-determination and prosperity.</a:t>
            </a:r>
          </a:p>
          <a:p>
            <a:pPr marL="0" indent="0">
              <a:lnSpc>
                <a:spcPct val="120000"/>
              </a:lnSpc>
              <a:spcBef>
                <a:spcPts val="0"/>
              </a:spcBef>
              <a:spcAft>
                <a:spcPts val="600"/>
              </a:spcAft>
              <a:buNone/>
            </a:pPr>
            <a:r>
              <a:rPr lang="en-US" sz="2200" dirty="0"/>
              <a:t>Measures such as the Indian Reorganization Act, the Buy Indian Act, the Alaskan Native Settlement Claims Act, and the Tribal Employment Act Ordinance can impact contracting with the United States federal government as well as tribal governments.</a:t>
            </a:r>
          </a:p>
          <a:p>
            <a:pPr marL="0" indent="0">
              <a:lnSpc>
                <a:spcPct val="120000"/>
              </a:lnSpc>
              <a:spcBef>
                <a:spcPts val="0"/>
              </a:spcBef>
              <a:spcAft>
                <a:spcPts val="600"/>
              </a:spcAft>
              <a:buNone/>
            </a:pPr>
            <a:r>
              <a:rPr lang="en-US" sz="2200" dirty="0"/>
              <a:t>The Alaska NPTAC strives to provide outreach, counseling and guidance to Alaska Native owned, Tribally owned and Native American (individual) owned ed businesses or Alaska Native Corporation owned businesses located or headquartered in the state of Alaska.</a:t>
            </a:r>
          </a:p>
          <a:p>
            <a:pPr marL="0" indent="0">
              <a:lnSpc>
                <a:spcPct val="120000"/>
              </a:lnSpc>
              <a:spcBef>
                <a:spcPts val="0"/>
              </a:spcBef>
              <a:spcAft>
                <a:spcPts val="600"/>
              </a:spcAft>
              <a:buNone/>
            </a:pPr>
            <a:r>
              <a:rPr lang="en-US" sz="2200" dirty="0"/>
              <a:t>Native PTAC provides professional, specialized assistance to businesses owned by Native Americans individuals, Tribes and Alaska Native Corporations that are based in the State of Alaska. Our services enable businesses to identify contracting opportunities with the federal, state and local governments, as well as with prime contractors who work with government agencies.</a:t>
            </a:r>
            <a:endParaRPr lang="en-US" sz="1900" dirty="0"/>
          </a:p>
        </p:txBody>
      </p:sp>
    </p:spTree>
    <p:extLst>
      <p:ext uri="{BB962C8B-B14F-4D97-AF65-F5344CB8AC3E}">
        <p14:creationId xmlns:p14="http://schemas.microsoft.com/office/powerpoint/2010/main" val="453882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Federal Contracting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sz="2800" dirty="0"/>
              <a:t>Solicitations / Requirements.</a:t>
            </a:r>
          </a:p>
          <a:p>
            <a:pPr marL="0" indent="0">
              <a:lnSpc>
                <a:spcPct val="120000"/>
              </a:lnSpc>
              <a:spcBef>
                <a:spcPts val="0"/>
              </a:spcBef>
              <a:spcAft>
                <a:spcPts val="600"/>
              </a:spcAft>
              <a:buNone/>
            </a:pPr>
            <a:r>
              <a:rPr lang="en-US" sz="2200" dirty="0"/>
              <a:t>Where do you find information about potential Federal Contracts?</a:t>
            </a:r>
          </a:p>
          <a:p>
            <a:pPr marL="0" lvl="1" indent="0">
              <a:lnSpc>
                <a:spcPct val="120000"/>
              </a:lnSpc>
              <a:spcBef>
                <a:spcPts val="0"/>
              </a:spcBef>
              <a:spcAft>
                <a:spcPts val="600"/>
              </a:spcAft>
              <a:buSzPct val="100000"/>
              <a:buNone/>
            </a:pPr>
            <a:r>
              <a:rPr lang="en-US" sz="2200" dirty="0"/>
              <a:t>Federally published data. </a:t>
            </a:r>
          </a:p>
          <a:p>
            <a:pPr marL="461963" lvl="1" indent="-231775">
              <a:lnSpc>
                <a:spcPct val="120000"/>
              </a:lnSpc>
              <a:spcBef>
                <a:spcPts val="0"/>
              </a:spcBef>
              <a:spcAft>
                <a:spcPts val="600"/>
              </a:spcAft>
              <a:buSzPct val="100000"/>
              <a:buFont typeface="Arial" panose="020B0604020202020204" pitchFamily="34" charset="0"/>
              <a:buChar char="•"/>
            </a:pPr>
            <a:r>
              <a:rPr lang="en-US" sz="1900" dirty="0"/>
              <a:t>This includes contract information, agency spending data, labor and wage information.</a:t>
            </a:r>
          </a:p>
          <a:p>
            <a:pPr marL="461963" lvl="1" indent="-231775">
              <a:lnSpc>
                <a:spcPct val="120000"/>
              </a:lnSpc>
              <a:spcBef>
                <a:spcPts val="0"/>
              </a:spcBef>
              <a:spcAft>
                <a:spcPts val="600"/>
              </a:spcAft>
              <a:buSzPct val="100000"/>
              <a:buFont typeface="Arial" panose="020B0604020202020204" pitchFamily="34" charset="0"/>
              <a:buChar char="•"/>
            </a:pPr>
            <a:r>
              <a:rPr lang="en-US" sz="1900" dirty="0"/>
              <a:t>Examples - </a:t>
            </a:r>
            <a:r>
              <a:rPr lang="en-US" sz="1900" dirty="0">
                <a:hlinkClick r:id="rId2"/>
              </a:rPr>
              <a:t>www.usaspending.gov</a:t>
            </a:r>
            <a:r>
              <a:rPr lang="en-US" sz="1900" dirty="0"/>
              <a:t> or </a:t>
            </a:r>
            <a:r>
              <a:rPr lang="en-US" sz="1900" dirty="0">
                <a:hlinkClick r:id="rId3"/>
              </a:rPr>
              <a:t>www.fpds.gov</a:t>
            </a:r>
            <a:r>
              <a:rPr lang="en-US" sz="1900" dirty="0"/>
              <a:t>  </a:t>
            </a:r>
          </a:p>
          <a:p>
            <a:pPr marL="0" lvl="1" indent="0">
              <a:lnSpc>
                <a:spcPct val="120000"/>
              </a:lnSpc>
              <a:spcBef>
                <a:spcPts val="0"/>
              </a:spcBef>
              <a:spcAft>
                <a:spcPts val="600"/>
              </a:spcAft>
              <a:buSzPct val="100000"/>
              <a:buNone/>
            </a:pPr>
            <a:r>
              <a:rPr lang="en-US" sz="2200" dirty="0"/>
              <a:t>Agency Websites / Contract Forecasts </a:t>
            </a:r>
          </a:p>
          <a:p>
            <a:pPr marL="461963" lvl="1" indent="-231775">
              <a:lnSpc>
                <a:spcPct val="120000"/>
              </a:lnSpc>
              <a:spcBef>
                <a:spcPts val="0"/>
              </a:spcBef>
              <a:spcAft>
                <a:spcPts val="600"/>
              </a:spcAft>
              <a:buSzPct val="100000"/>
              <a:buFont typeface="Arial" panose="020B0604020202020204" pitchFamily="34" charset="0"/>
              <a:buChar char="•"/>
            </a:pPr>
            <a:r>
              <a:rPr lang="en-US" sz="1900" dirty="0"/>
              <a:t>Federal agencies are required by law to compile and make available projections of contracting opportunities that small / small disadvantaged firms may be able to perform.</a:t>
            </a:r>
          </a:p>
          <a:p>
            <a:pPr marL="461963" lvl="1" indent="-231775">
              <a:lnSpc>
                <a:spcPct val="120000"/>
              </a:lnSpc>
              <a:spcBef>
                <a:spcPts val="0"/>
              </a:spcBef>
              <a:spcAft>
                <a:spcPts val="600"/>
              </a:spcAft>
              <a:buSzPct val="100000"/>
              <a:buFont typeface="Arial" panose="020B0604020202020204" pitchFamily="34" charset="0"/>
              <a:buChar char="•"/>
            </a:pPr>
            <a:r>
              <a:rPr lang="en-US" sz="1900" dirty="0"/>
              <a:t>Agencies typically have links to their small / disadvantaged business offices.</a:t>
            </a:r>
          </a:p>
          <a:p>
            <a:pPr marL="0" indent="0">
              <a:lnSpc>
                <a:spcPct val="120000"/>
              </a:lnSpc>
              <a:spcBef>
                <a:spcPts val="0"/>
              </a:spcBef>
              <a:spcAft>
                <a:spcPts val="600"/>
              </a:spcAft>
              <a:buNone/>
            </a:pPr>
            <a:endParaRPr lang="en-US" sz="2800" dirty="0"/>
          </a:p>
        </p:txBody>
      </p:sp>
    </p:spTree>
    <p:extLst>
      <p:ext uri="{BB962C8B-B14F-4D97-AF65-F5344CB8AC3E}">
        <p14:creationId xmlns:p14="http://schemas.microsoft.com/office/powerpoint/2010/main" val="57285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Federal Contracting Basics</a:t>
            </a:r>
          </a:p>
        </p:txBody>
      </p:sp>
      <p:pic>
        <p:nvPicPr>
          <p:cNvPr id="4" name="Content Placeholder 3">
            <a:extLst>
              <a:ext uri="{FF2B5EF4-FFF2-40B4-BE49-F238E27FC236}">
                <a16:creationId xmlns:a16="http://schemas.microsoft.com/office/drawing/2014/main" id="{5D661C95-6438-4855-A839-79187D712B47}"/>
              </a:ext>
            </a:extLst>
          </p:cNvPr>
          <p:cNvPicPr>
            <a:picLocks noGrp="1" noChangeAspect="1"/>
          </p:cNvPicPr>
          <p:nvPr>
            <p:ph sz="half" idx="1"/>
          </p:nvPr>
        </p:nvPicPr>
        <p:blipFill rotWithShape="1">
          <a:blip r:embed="rId2"/>
          <a:srcRect l="61697" t="6544" r="11910" b="5235"/>
          <a:stretch/>
        </p:blipFill>
        <p:spPr>
          <a:xfrm>
            <a:off x="2817340" y="2373781"/>
            <a:ext cx="5955957" cy="3809742"/>
          </a:xfrm>
          <a:prstGeom prst="rect">
            <a:avLst/>
          </a:prstGeom>
        </p:spPr>
      </p:pic>
      <p:sp>
        <p:nvSpPr>
          <p:cNvPr id="7" name="Content Placeholder 6">
            <a:extLst>
              <a:ext uri="{FF2B5EF4-FFF2-40B4-BE49-F238E27FC236}">
                <a16:creationId xmlns:a16="http://schemas.microsoft.com/office/drawing/2014/main" id="{647470D3-B035-40CD-883F-631DBAA65D7F}"/>
              </a:ext>
            </a:extLst>
          </p:cNvPr>
          <p:cNvSpPr>
            <a:spLocks noGrp="1"/>
          </p:cNvSpPr>
          <p:nvPr>
            <p:ph sz="half" idx="2"/>
          </p:nvPr>
        </p:nvSpPr>
        <p:spPr>
          <a:xfrm>
            <a:off x="1097281" y="1845735"/>
            <a:ext cx="10058400" cy="419670"/>
          </a:xfrm>
        </p:spPr>
        <p:txBody>
          <a:bodyPr/>
          <a:lstStyle/>
          <a:p>
            <a:r>
              <a:rPr lang="en-US" dirty="0"/>
              <a:t>An example of a contracting agency forecast website - Department of Homeland Security.</a:t>
            </a:r>
          </a:p>
        </p:txBody>
      </p:sp>
    </p:spTree>
    <p:extLst>
      <p:ext uri="{BB962C8B-B14F-4D97-AF65-F5344CB8AC3E}">
        <p14:creationId xmlns:p14="http://schemas.microsoft.com/office/powerpoint/2010/main" val="158271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97280" y="286603"/>
            <a:ext cx="10058400" cy="1450757"/>
          </a:xfrm>
        </p:spPr>
        <p:txBody>
          <a:bodyPr>
            <a:normAutofit/>
          </a:bodyPr>
          <a:lstStyle/>
          <a:p>
            <a:r>
              <a:rPr lang="en-US" sz="4000" dirty="0"/>
              <a:t>Federal Contracting Basics</a:t>
            </a:r>
          </a:p>
        </p:txBody>
      </p:sp>
      <p:sp>
        <p:nvSpPr>
          <p:cNvPr id="4" name="Content Placeholder 3">
            <a:extLst>
              <a:ext uri="{FF2B5EF4-FFF2-40B4-BE49-F238E27FC236}">
                <a16:creationId xmlns:a16="http://schemas.microsoft.com/office/drawing/2014/main" id="{F26A70B7-4F85-4E80-AF3B-3649A9EB81F7}"/>
              </a:ext>
            </a:extLst>
          </p:cNvPr>
          <p:cNvSpPr>
            <a:spLocks noGrp="1"/>
          </p:cNvSpPr>
          <p:nvPr>
            <p:ph idx="1"/>
          </p:nvPr>
        </p:nvSpPr>
        <p:spPr/>
        <p:txBody>
          <a:bodyPr>
            <a:normAutofit/>
          </a:bodyPr>
          <a:lstStyle/>
          <a:p>
            <a:r>
              <a:rPr lang="en-US" dirty="0"/>
              <a:t>Contract Performance / Reporting</a:t>
            </a:r>
          </a:p>
          <a:p>
            <a:pPr marL="461963" indent="-231775">
              <a:buFont typeface="Arial" panose="020B0604020202020204" pitchFamily="34" charset="0"/>
              <a:buChar char="•"/>
            </a:pPr>
            <a:r>
              <a:rPr lang="en-US" sz="1600" dirty="0"/>
              <a:t>FAR Part 5 - Publicizing Contract Actions </a:t>
            </a:r>
          </a:p>
          <a:p>
            <a:pPr marL="461963" indent="-231775">
              <a:buFont typeface="Arial" panose="020B0604020202020204" pitchFamily="34" charset="0"/>
              <a:buChar char="•"/>
            </a:pPr>
            <a:r>
              <a:rPr lang="en-US" sz="1600" dirty="0"/>
              <a:t>FAR Part 6 - Competition Requirements </a:t>
            </a:r>
          </a:p>
          <a:p>
            <a:pPr marL="461963" indent="-231775">
              <a:buFont typeface="Arial" panose="020B0604020202020204" pitchFamily="34" charset="0"/>
              <a:buChar char="•"/>
            </a:pPr>
            <a:r>
              <a:rPr lang="en-US" sz="1600" dirty="0"/>
              <a:t>FAR Part 7 - Acquisition Planning </a:t>
            </a:r>
          </a:p>
          <a:p>
            <a:pPr marL="461963" indent="-231775">
              <a:buFont typeface="Arial" panose="020B0604020202020204" pitchFamily="34" charset="0"/>
              <a:buChar char="•"/>
            </a:pPr>
            <a:r>
              <a:rPr lang="en-US" sz="1600" dirty="0"/>
              <a:t>FAR Part 8 - Required Sources of Supplies and Services </a:t>
            </a:r>
          </a:p>
          <a:p>
            <a:pPr marL="461963" indent="-231775">
              <a:buFont typeface="Arial" panose="020B0604020202020204" pitchFamily="34" charset="0"/>
              <a:buChar char="•"/>
            </a:pPr>
            <a:r>
              <a:rPr lang="en-US" sz="1600" dirty="0"/>
              <a:t>FAR Part 9 - Contractor Qualifications </a:t>
            </a:r>
          </a:p>
          <a:p>
            <a:pPr marL="461963" indent="-231775">
              <a:buFont typeface="Arial" panose="020B0604020202020204" pitchFamily="34" charset="0"/>
              <a:buChar char="•"/>
            </a:pPr>
            <a:r>
              <a:rPr lang="en-US" sz="1600" dirty="0"/>
              <a:t>FAR Part 10 - Market Research </a:t>
            </a:r>
          </a:p>
          <a:p>
            <a:pPr marL="461963" indent="-231775">
              <a:buFont typeface="Arial" panose="020B0604020202020204" pitchFamily="34" charset="0"/>
              <a:buChar char="•"/>
            </a:pPr>
            <a:r>
              <a:rPr lang="en-US" sz="1600" dirty="0"/>
              <a:t>FAR Part 11 - Describing Agency Needs </a:t>
            </a:r>
          </a:p>
          <a:p>
            <a:pPr marL="461963" indent="-231775">
              <a:buFont typeface="Arial" panose="020B0604020202020204" pitchFamily="34" charset="0"/>
              <a:buChar char="•"/>
            </a:pPr>
            <a:r>
              <a:rPr lang="en-US" sz="1600" dirty="0"/>
              <a:t>FAR Part 12 - Acquisition of Commercial Items </a:t>
            </a:r>
          </a:p>
        </p:txBody>
      </p:sp>
    </p:spTree>
    <p:extLst>
      <p:ext uri="{BB962C8B-B14F-4D97-AF65-F5344CB8AC3E}">
        <p14:creationId xmlns:p14="http://schemas.microsoft.com/office/powerpoint/2010/main" val="71338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97280" y="286603"/>
            <a:ext cx="10058400" cy="1450757"/>
          </a:xfrm>
        </p:spPr>
        <p:txBody>
          <a:bodyPr>
            <a:normAutofit/>
          </a:bodyPr>
          <a:lstStyle/>
          <a:p>
            <a:r>
              <a:rPr lang="en-US" sz="4000" dirty="0"/>
              <a:t>Federal Contracting Basics</a:t>
            </a:r>
          </a:p>
        </p:txBody>
      </p:sp>
      <p:sp>
        <p:nvSpPr>
          <p:cNvPr id="4" name="Content Placeholder 3">
            <a:extLst>
              <a:ext uri="{FF2B5EF4-FFF2-40B4-BE49-F238E27FC236}">
                <a16:creationId xmlns:a16="http://schemas.microsoft.com/office/drawing/2014/main" id="{F26A70B7-4F85-4E80-AF3B-3649A9EB81F7}"/>
              </a:ext>
            </a:extLst>
          </p:cNvPr>
          <p:cNvSpPr>
            <a:spLocks noGrp="1"/>
          </p:cNvSpPr>
          <p:nvPr>
            <p:ph idx="1"/>
          </p:nvPr>
        </p:nvSpPr>
        <p:spPr/>
        <p:txBody>
          <a:bodyPr>
            <a:normAutofit/>
          </a:bodyPr>
          <a:lstStyle/>
          <a:p>
            <a:r>
              <a:rPr lang="en-US" dirty="0"/>
              <a:t>Contract Performance / Reporting</a:t>
            </a:r>
          </a:p>
          <a:p>
            <a:r>
              <a:rPr lang="en-US" sz="1800" dirty="0"/>
              <a:t>Generally Speaking –</a:t>
            </a:r>
          </a:p>
          <a:p>
            <a:pPr marL="461963" indent="-231775">
              <a:buFont typeface="Arial" panose="020B0604020202020204" pitchFamily="34" charset="0"/>
              <a:buChar char="•"/>
            </a:pPr>
            <a:r>
              <a:rPr lang="en-US" sz="1600" dirty="0"/>
              <a:t>A Federal agency identifies a need for something, i.e. supplies, services, construction, etc.</a:t>
            </a:r>
          </a:p>
          <a:p>
            <a:pPr marL="461963" indent="-231775">
              <a:buFont typeface="Arial" panose="020B0604020202020204" pitchFamily="34" charset="0"/>
              <a:buChar char="•"/>
            </a:pPr>
            <a:r>
              <a:rPr lang="en-US" sz="1600" dirty="0"/>
              <a:t>The agency summarizes their needs in requirements. </a:t>
            </a:r>
          </a:p>
          <a:p>
            <a:pPr marL="461963" indent="-231775">
              <a:buFont typeface="Arial" panose="020B0604020202020204" pitchFamily="34" charset="0"/>
              <a:buChar char="•"/>
            </a:pPr>
            <a:r>
              <a:rPr lang="en-US" sz="1600" dirty="0"/>
              <a:t>The agency contracting staff form a contracting team, i.e. small business liaisons, fiscal, legal, and technical personnel, etc.</a:t>
            </a:r>
          </a:p>
          <a:p>
            <a:pPr marL="461963" indent="-231775">
              <a:buFont typeface="Arial" panose="020B0604020202020204" pitchFamily="34" charset="0"/>
              <a:buChar char="•"/>
            </a:pPr>
            <a:r>
              <a:rPr lang="en-US" sz="1600" dirty="0"/>
              <a:t>The agency conducts market research. </a:t>
            </a:r>
          </a:p>
          <a:p>
            <a:pPr marL="461963" indent="-231775">
              <a:buFont typeface="Arial" panose="020B0604020202020204" pitchFamily="34" charset="0"/>
              <a:buChar char="•"/>
            </a:pPr>
            <a:r>
              <a:rPr lang="en-US" sz="1600" dirty="0"/>
              <a:t>The agency publicizes proposed contract actions – when greater than $25k they must synopsized in FBO. Contracting officers are required to provide for full and open competition. </a:t>
            </a:r>
          </a:p>
          <a:p>
            <a:pPr marL="461963" indent="-231775">
              <a:buFont typeface="Arial" panose="020B0604020202020204" pitchFamily="34" charset="0"/>
              <a:buChar char="•"/>
            </a:pPr>
            <a:r>
              <a:rPr lang="en-US" sz="1600" dirty="0"/>
              <a:t>Interested contractors submit bids. </a:t>
            </a:r>
          </a:p>
          <a:p>
            <a:pPr marL="461963" indent="-231775">
              <a:buFont typeface="Arial" panose="020B0604020202020204" pitchFamily="34" charset="0"/>
              <a:buChar char="•"/>
            </a:pPr>
            <a:r>
              <a:rPr lang="en-US" sz="1600" dirty="0"/>
              <a:t>The government selects the best value contractor. </a:t>
            </a:r>
          </a:p>
        </p:txBody>
      </p:sp>
    </p:spTree>
    <p:extLst>
      <p:ext uri="{BB962C8B-B14F-4D97-AF65-F5344CB8AC3E}">
        <p14:creationId xmlns:p14="http://schemas.microsoft.com/office/powerpoint/2010/main" val="65799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97280" y="286603"/>
            <a:ext cx="10058400" cy="1450757"/>
          </a:xfrm>
        </p:spPr>
        <p:txBody>
          <a:bodyPr>
            <a:normAutofit/>
          </a:bodyPr>
          <a:lstStyle/>
          <a:p>
            <a:r>
              <a:rPr lang="en-US" sz="4000" dirty="0"/>
              <a:t>Federal Contracting Basics</a:t>
            </a:r>
          </a:p>
        </p:txBody>
      </p:sp>
      <p:sp>
        <p:nvSpPr>
          <p:cNvPr id="4" name="Content Placeholder 3">
            <a:extLst>
              <a:ext uri="{FF2B5EF4-FFF2-40B4-BE49-F238E27FC236}">
                <a16:creationId xmlns:a16="http://schemas.microsoft.com/office/drawing/2014/main" id="{F26A70B7-4F85-4E80-AF3B-3649A9EB81F7}"/>
              </a:ext>
            </a:extLst>
          </p:cNvPr>
          <p:cNvSpPr>
            <a:spLocks noGrp="1"/>
          </p:cNvSpPr>
          <p:nvPr>
            <p:ph idx="1"/>
          </p:nvPr>
        </p:nvSpPr>
        <p:spPr/>
        <p:txBody>
          <a:bodyPr>
            <a:normAutofit/>
          </a:bodyPr>
          <a:lstStyle/>
          <a:p>
            <a:r>
              <a:rPr lang="en-US" dirty="0"/>
              <a:t>Contract Wrap-up / Evaluation</a:t>
            </a:r>
          </a:p>
          <a:p>
            <a:pPr marL="461963" indent="-231775">
              <a:buFont typeface="Arial" panose="020B0604020202020204" pitchFamily="34" charset="0"/>
              <a:buChar char="•"/>
            </a:pPr>
            <a:r>
              <a:rPr lang="en-US" sz="1800" dirty="0"/>
              <a:t>What can Government officials do here?</a:t>
            </a:r>
          </a:p>
          <a:p>
            <a:pPr marL="684213" indent="-230188">
              <a:buFont typeface="Courier New" panose="02070309020205020404" pitchFamily="49" charset="0"/>
              <a:buChar char="o"/>
            </a:pPr>
            <a:r>
              <a:rPr lang="en-US" sz="1600" dirty="0"/>
              <a:t>Objectively evaluate performance</a:t>
            </a:r>
          </a:p>
          <a:p>
            <a:pPr marL="684213" indent="-230188">
              <a:buFont typeface="Courier New" panose="02070309020205020404" pitchFamily="49" charset="0"/>
              <a:buChar char="o"/>
            </a:pPr>
            <a:r>
              <a:rPr lang="en-US" sz="1600" dirty="0"/>
              <a:t>Review relevant performance and integrity information before making an award decision</a:t>
            </a:r>
          </a:p>
          <a:p>
            <a:pPr marL="461963" indent="-231775">
              <a:buFont typeface="Arial" panose="020B0604020202020204" pitchFamily="34" charset="0"/>
              <a:buChar char="•"/>
            </a:pPr>
            <a:r>
              <a:rPr lang="en-US" sz="1800" dirty="0"/>
              <a:t>What can Contractors/Financial Assistance Recipients do here?</a:t>
            </a:r>
          </a:p>
          <a:p>
            <a:pPr marL="684213" indent="-230188">
              <a:lnSpc>
                <a:spcPct val="100000"/>
              </a:lnSpc>
              <a:buFont typeface="Courier New" panose="02070309020205020404" pitchFamily="49" charset="0"/>
              <a:buChar char="o"/>
            </a:pPr>
            <a:r>
              <a:rPr lang="en-US" sz="1600" dirty="0"/>
              <a:t>Comment on the government’s evaluation and concur with or refute the overall performance evaluation</a:t>
            </a:r>
          </a:p>
          <a:p>
            <a:pPr marL="684213" indent="-230188">
              <a:lnSpc>
                <a:spcPct val="100000"/>
              </a:lnSpc>
              <a:buFont typeface="Courier New" panose="02070309020205020404" pitchFamily="49" charset="0"/>
              <a:buChar char="o"/>
            </a:pPr>
            <a:r>
              <a:rPr lang="en-US" sz="1600" dirty="0"/>
              <a:t>Review their active performance and integrity information which the government may use in making an award decision</a:t>
            </a:r>
          </a:p>
          <a:p>
            <a:pPr marL="684213" indent="-230188">
              <a:lnSpc>
                <a:spcPct val="100000"/>
              </a:lnSpc>
              <a:buFont typeface="Courier New" panose="02070309020205020404" pitchFamily="49" charset="0"/>
              <a:buChar char="o"/>
            </a:pPr>
            <a:r>
              <a:rPr lang="en-US" sz="1600" dirty="0"/>
              <a:t>Contractors may view only their own data.</a:t>
            </a:r>
          </a:p>
        </p:txBody>
      </p:sp>
    </p:spTree>
    <p:extLst>
      <p:ext uri="{BB962C8B-B14F-4D97-AF65-F5344CB8AC3E}">
        <p14:creationId xmlns:p14="http://schemas.microsoft.com/office/powerpoint/2010/main" val="331023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97280" y="286603"/>
            <a:ext cx="10058400" cy="1450757"/>
          </a:xfrm>
        </p:spPr>
        <p:txBody>
          <a:bodyPr>
            <a:normAutofit/>
          </a:bodyPr>
          <a:lstStyle/>
          <a:p>
            <a:r>
              <a:rPr lang="en-US" sz="4000" dirty="0"/>
              <a:t>Other Sources of Information</a:t>
            </a:r>
          </a:p>
        </p:txBody>
      </p:sp>
      <p:sp>
        <p:nvSpPr>
          <p:cNvPr id="4" name="Content Placeholder 3">
            <a:extLst>
              <a:ext uri="{FF2B5EF4-FFF2-40B4-BE49-F238E27FC236}">
                <a16:creationId xmlns:a16="http://schemas.microsoft.com/office/drawing/2014/main" id="{F26A70B7-4F85-4E80-AF3B-3649A9EB81F7}"/>
              </a:ext>
            </a:extLst>
          </p:cNvPr>
          <p:cNvSpPr>
            <a:spLocks noGrp="1"/>
          </p:cNvSpPr>
          <p:nvPr>
            <p:ph idx="1"/>
          </p:nvPr>
        </p:nvSpPr>
        <p:spPr/>
        <p:txBody>
          <a:bodyPr>
            <a:normAutofit lnSpcReduction="10000"/>
          </a:bodyPr>
          <a:lstStyle/>
          <a:p>
            <a:pPr marL="230188" indent="0">
              <a:buNone/>
            </a:pPr>
            <a:r>
              <a:rPr lang="en-US" dirty="0"/>
              <a:t>Here are some helpful links (this in not an all-inclusive list): </a:t>
            </a:r>
          </a:p>
          <a:p>
            <a:pPr marL="461963" indent="-231775">
              <a:buFont typeface="Arial" panose="020B0604020202020204" pitchFamily="34" charset="0"/>
              <a:buChar char="•"/>
            </a:pPr>
            <a:r>
              <a:rPr lang="en-US" sz="1800" dirty="0"/>
              <a:t>USA.gov - </a:t>
            </a:r>
            <a:r>
              <a:rPr lang="en-US" sz="1800" dirty="0">
                <a:hlinkClick r:id="rId2"/>
              </a:rPr>
              <a:t>How to Become a Federal Government Contractor</a:t>
            </a:r>
            <a:endParaRPr lang="en-US" sz="1800" dirty="0"/>
          </a:p>
          <a:p>
            <a:pPr marL="461963" indent="-231775">
              <a:buFont typeface="Arial" panose="020B0604020202020204" pitchFamily="34" charset="0"/>
              <a:buChar char="•"/>
            </a:pPr>
            <a:r>
              <a:rPr lang="en-US" sz="1800" dirty="0"/>
              <a:t>SBA.gov – </a:t>
            </a:r>
            <a:r>
              <a:rPr lang="en-US" sz="1800" dirty="0">
                <a:hlinkClick r:id="rId3"/>
              </a:rPr>
              <a:t>Contracting Guide</a:t>
            </a:r>
            <a:endParaRPr lang="en-US" sz="1800" dirty="0"/>
          </a:p>
          <a:p>
            <a:pPr marL="461963" indent="-231775">
              <a:buFont typeface="Arial" panose="020B0604020202020204" pitchFamily="34" charset="0"/>
              <a:buChar char="•"/>
            </a:pPr>
            <a:r>
              <a:rPr lang="en-US" sz="1800" dirty="0"/>
              <a:t>SAM.gov – </a:t>
            </a:r>
            <a:r>
              <a:rPr lang="en-US" sz="1800" dirty="0">
                <a:hlinkClick r:id="rId4"/>
              </a:rPr>
              <a:t>https://www.sam.gov/</a:t>
            </a:r>
            <a:endParaRPr lang="en-US" sz="1800" dirty="0"/>
          </a:p>
          <a:p>
            <a:pPr marL="461963" indent="-231775">
              <a:buFont typeface="Arial" panose="020B0604020202020204" pitchFamily="34" charset="0"/>
              <a:buChar char="•"/>
            </a:pPr>
            <a:r>
              <a:rPr lang="en-US" sz="1800" dirty="0"/>
              <a:t>IRS.gov – </a:t>
            </a:r>
            <a:r>
              <a:rPr lang="en-US" sz="1800" dirty="0">
                <a:hlinkClick r:id="rId5"/>
              </a:rPr>
              <a:t>Tax ID / EIN</a:t>
            </a:r>
            <a:endParaRPr lang="en-US" sz="1800" dirty="0"/>
          </a:p>
          <a:p>
            <a:pPr marL="461963" indent="-231775">
              <a:buFont typeface="Arial" panose="020B0604020202020204" pitchFamily="34" charset="0"/>
              <a:buChar char="•"/>
            </a:pPr>
            <a:r>
              <a:rPr lang="en-US" sz="1800" dirty="0"/>
              <a:t>Department of Defense [DoD] – </a:t>
            </a:r>
            <a:r>
              <a:rPr lang="en-US" sz="1800" dirty="0">
                <a:hlinkClick r:id="rId6"/>
              </a:rPr>
              <a:t>Office of Small Business Programs</a:t>
            </a:r>
            <a:endParaRPr lang="en-US" sz="1800" dirty="0"/>
          </a:p>
          <a:p>
            <a:pPr marL="461963" indent="-231775">
              <a:buFont typeface="Arial" panose="020B0604020202020204" pitchFamily="34" charset="0"/>
              <a:buChar char="•"/>
            </a:pPr>
            <a:r>
              <a:rPr lang="en-US" sz="1800" dirty="0"/>
              <a:t>DoD - </a:t>
            </a:r>
            <a:r>
              <a:rPr lang="en-US" sz="1800" dirty="0">
                <a:hlinkClick r:id="rId7"/>
              </a:rPr>
              <a:t>Acquisition Forecast</a:t>
            </a:r>
            <a:endParaRPr lang="en-US" sz="1800" dirty="0"/>
          </a:p>
          <a:p>
            <a:pPr marL="461963" indent="-231775">
              <a:buFont typeface="Arial" panose="020B0604020202020204" pitchFamily="34" charset="0"/>
              <a:buChar char="•"/>
            </a:pPr>
            <a:r>
              <a:rPr lang="en-US" sz="1800" dirty="0"/>
              <a:t>Federal Regulations – </a:t>
            </a:r>
            <a:r>
              <a:rPr lang="en-US" sz="1800" dirty="0">
                <a:hlinkClick r:id="rId8"/>
              </a:rPr>
              <a:t>Acquisition.gov</a:t>
            </a:r>
            <a:endParaRPr lang="en-US" sz="1800" dirty="0"/>
          </a:p>
          <a:p>
            <a:pPr marL="461963" indent="-231775">
              <a:buFont typeface="Arial" panose="020B0604020202020204" pitchFamily="34" charset="0"/>
              <a:buChar char="•"/>
            </a:pPr>
            <a:r>
              <a:rPr lang="en-US" sz="1800" dirty="0"/>
              <a:t>Federal Procurement Opportunities – </a:t>
            </a:r>
            <a:r>
              <a:rPr lang="en-US" sz="1800" dirty="0">
                <a:hlinkClick r:id="rId9"/>
              </a:rPr>
              <a:t>Beta.SAM.gov</a:t>
            </a:r>
            <a:r>
              <a:rPr lang="en-US" sz="1800" dirty="0"/>
              <a:t> (formerly FBO)</a:t>
            </a:r>
          </a:p>
          <a:p>
            <a:pPr marL="461963" indent="-231775">
              <a:buFont typeface="Arial" panose="020B0604020202020204" pitchFamily="34" charset="0"/>
              <a:buChar char="•"/>
            </a:pPr>
            <a:r>
              <a:rPr lang="en-US" sz="1800" dirty="0"/>
              <a:t>Federal Procurement Database System – </a:t>
            </a:r>
            <a:r>
              <a:rPr lang="en-US" sz="1800" dirty="0">
                <a:hlinkClick r:id="rId10"/>
              </a:rPr>
              <a:t>FPDS.gov</a:t>
            </a:r>
            <a:endParaRPr lang="en-US" sz="1800" dirty="0"/>
          </a:p>
          <a:p>
            <a:pPr marL="461963" indent="-231775">
              <a:buFont typeface="Arial" panose="020B0604020202020204" pitchFamily="34" charset="0"/>
              <a:buChar char="•"/>
            </a:pPr>
            <a:endParaRPr lang="en-US" sz="1800" dirty="0"/>
          </a:p>
        </p:txBody>
      </p:sp>
    </p:spTree>
    <p:extLst>
      <p:ext uri="{BB962C8B-B14F-4D97-AF65-F5344CB8AC3E}">
        <p14:creationId xmlns:p14="http://schemas.microsoft.com/office/powerpoint/2010/main" val="12390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Introduction</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1500" dirty="0"/>
              <a:t>Alaska NPTAC offers a wide range of assistance, including:</a:t>
            </a:r>
          </a:p>
          <a:p>
            <a:pPr marL="0" indent="0">
              <a:lnSpc>
                <a:spcPct val="120000"/>
              </a:lnSpc>
              <a:spcBef>
                <a:spcPts val="0"/>
              </a:spcBef>
              <a:spcAft>
                <a:spcPts val="600"/>
              </a:spcAft>
              <a:buNone/>
            </a:pPr>
            <a:r>
              <a:rPr lang="en-US" sz="1200" dirty="0"/>
              <a:t>Counseling - </a:t>
            </a:r>
          </a:p>
          <a:p>
            <a:pPr marL="461963" indent="-231775">
              <a:lnSpc>
                <a:spcPct val="120000"/>
              </a:lnSpc>
              <a:spcBef>
                <a:spcPts val="0"/>
              </a:spcBef>
              <a:spcAft>
                <a:spcPts val="600"/>
              </a:spcAft>
              <a:buFont typeface="Arial" panose="020B0604020202020204" pitchFamily="34" charset="0"/>
              <a:buChar char="•"/>
            </a:pPr>
            <a:r>
              <a:rPr lang="en-US" sz="1200" dirty="0"/>
              <a:t>Identifying marketing opportunities for your products and services</a:t>
            </a:r>
          </a:p>
          <a:p>
            <a:pPr marL="461963" indent="-231775">
              <a:lnSpc>
                <a:spcPct val="120000"/>
              </a:lnSpc>
              <a:spcBef>
                <a:spcPts val="0"/>
              </a:spcBef>
              <a:spcAft>
                <a:spcPts val="600"/>
              </a:spcAft>
              <a:buFont typeface="Arial" panose="020B0604020202020204" pitchFamily="34" charset="0"/>
              <a:buChar char="•"/>
            </a:pPr>
            <a:r>
              <a:rPr lang="en-US" sz="1200" dirty="0"/>
              <a:t>Understanding Federal, State and local government contracting requirements</a:t>
            </a:r>
          </a:p>
          <a:p>
            <a:pPr marL="461963" indent="-231775">
              <a:lnSpc>
                <a:spcPct val="120000"/>
              </a:lnSpc>
              <a:spcBef>
                <a:spcPts val="0"/>
              </a:spcBef>
              <a:spcAft>
                <a:spcPts val="600"/>
              </a:spcAft>
              <a:buFont typeface="Arial" panose="020B0604020202020204" pitchFamily="34" charset="0"/>
              <a:buChar char="•"/>
            </a:pPr>
            <a:r>
              <a:rPr lang="en-US" sz="1200" dirty="0"/>
              <a:t>Submitting required certifications and registrations</a:t>
            </a:r>
          </a:p>
          <a:p>
            <a:pPr marL="461963" indent="-231775">
              <a:lnSpc>
                <a:spcPct val="120000"/>
              </a:lnSpc>
              <a:spcBef>
                <a:spcPts val="0"/>
              </a:spcBef>
              <a:spcAft>
                <a:spcPts val="600"/>
              </a:spcAft>
              <a:buFont typeface="Arial" panose="020B0604020202020204" pitchFamily="34" charset="0"/>
              <a:buChar char="•"/>
            </a:pPr>
            <a:r>
              <a:rPr lang="en-US" sz="1200" dirty="0"/>
              <a:t>Preparation and submitting bids and proposals</a:t>
            </a:r>
          </a:p>
          <a:p>
            <a:pPr marL="461963" indent="-231775">
              <a:lnSpc>
                <a:spcPct val="120000"/>
              </a:lnSpc>
              <a:spcBef>
                <a:spcPts val="0"/>
              </a:spcBef>
              <a:spcAft>
                <a:spcPts val="600"/>
              </a:spcAft>
              <a:buFont typeface="Arial" panose="020B0604020202020204" pitchFamily="34" charset="0"/>
              <a:buChar char="•"/>
            </a:pPr>
            <a:r>
              <a:rPr lang="en-US" sz="1200" dirty="0"/>
              <a:t>Post-award functions</a:t>
            </a:r>
          </a:p>
          <a:p>
            <a:pPr marL="0" indent="0">
              <a:lnSpc>
                <a:spcPct val="120000"/>
              </a:lnSpc>
              <a:spcBef>
                <a:spcPts val="0"/>
              </a:spcBef>
              <a:spcAft>
                <a:spcPts val="600"/>
              </a:spcAft>
              <a:buNone/>
            </a:pPr>
            <a:r>
              <a:rPr lang="en-US" sz="1200" dirty="0"/>
              <a:t>Outreach</a:t>
            </a:r>
          </a:p>
          <a:p>
            <a:pPr marL="461963" indent="-231775">
              <a:lnSpc>
                <a:spcPct val="120000"/>
              </a:lnSpc>
              <a:spcBef>
                <a:spcPts val="0"/>
              </a:spcBef>
              <a:spcAft>
                <a:spcPts val="600"/>
              </a:spcAft>
              <a:buFont typeface="Arial" panose="020B0604020202020204" pitchFamily="34" charset="0"/>
              <a:buChar char="•"/>
            </a:pPr>
            <a:r>
              <a:rPr lang="en-US" sz="1200" dirty="0"/>
              <a:t>Public awareness of NPTAC, events, workshops, seminars, or other related training</a:t>
            </a:r>
          </a:p>
          <a:p>
            <a:pPr marL="461963" indent="-231775">
              <a:lnSpc>
                <a:spcPct val="120000"/>
              </a:lnSpc>
              <a:spcBef>
                <a:spcPts val="0"/>
              </a:spcBef>
              <a:spcAft>
                <a:spcPts val="600"/>
              </a:spcAft>
              <a:buFont typeface="Arial" panose="020B0604020202020204" pitchFamily="34" charset="0"/>
              <a:buChar char="•"/>
            </a:pPr>
            <a:r>
              <a:rPr lang="en-US" sz="1200" dirty="0"/>
              <a:t>Work with local resource partners to provide training and counseling </a:t>
            </a:r>
          </a:p>
          <a:p>
            <a:pPr marL="0" indent="0">
              <a:lnSpc>
                <a:spcPct val="120000"/>
              </a:lnSpc>
              <a:spcBef>
                <a:spcPts val="0"/>
              </a:spcBef>
              <a:spcAft>
                <a:spcPts val="600"/>
              </a:spcAft>
              <a:buNone/>
            </a:pPr>
            <a:r>
              <a:rPr lang="en-US" sz="1200" dirty="0"/>
              <a:t>Guidance</a:t>
            </a:r>
          </a:p>
          <a:p>
            <a:pPr marL="461963" indent="-231775">
              <a:lnSpc>
                <a:spcPct val="120000"/>
              </a:lnSpc>
              <a:spcBef>
                <a:spcPts val="0"/>
              </a:spcBef>
              <a:spcAft>
                <a:spcPts val="600"/>
              </a:spcAft>
              <a:buFont typeface="Arial" panose="020B0604020202020204" pitchFamily="34" charset="0"/>
              <a:buChar char="•"/>
            </a:pPr>
            <a:r>
              <a:rPr lang="en-US" sz="1200" dirty="0"/>
              <a:t>Understanding Federal, State and local government contracting requirements</a:t>
            </a:r>
          </a:p>
          <a:p>
            <a:pPr marL="461963" indent="-231775">
              <a:lnSpc>
                <a:spcPct val="120000"/>
              </a:lnSpc>
              <a:spcBef>
                <a:spcPts val="0"/>
              </a:spcBef>
              <a:spcAft>
                <a:spcPts val="600"/>
              </a:spcAft>
              <a:buFont typeface="Arial" panose="020B0604020202020204" pitchFamily="34" charset="0"/>
              <a:buChar char="•"/>
            </a:pPr>
            <a:r>
              <a:rPr lang="en-US" sz="1200" dirty="0"/>
              <a:t>Federal, State and local government contracting laws, policies and procedures</a:t>
            </a:r>
          </a:p>
        </p:txBody>
      </p:sp>
    </p:spTree>
    <p:extLst>
      <p:ext uri="{BB962C8B-B14F-4D97-AF65-F5344CB8AC3E}">
        <p14:creationId xmlns:p14="http://schemas.microsoft.com/office/powerpoint/2010/main" val="312371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Introduction</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buNone/>
            </a:pPr>
            <a:r>
              <a:rPr lang="en-US" sz="2400" dirty="0"/>
              <a:t>Training Objectives – </a:t>
            </a:r>
          </a:p>
          <a:p>
            <a:pPr marL="346075" indent="-230188">
              <a:buFont typeface="Arial" panose="020B0604020202020204" pitchFamily="34" charset="0"/>
              <a:buChar char="•"/>
            </a:pPr>
            <a:r>
              <a:rPr lang="en-US" sz="2400" dirty="0"/>
              <a:t>Provide on-going training for business owners interested in government contracting. </a:t>
            </a:r>
          </a:p>
          <a:p>
            <a:pPr marL="346075" indent="-230188">
              <a:buFont typeface="Arial" panose="020B0604020202020204" pitchFamily="34" charset="0"/>
              <a:buChar char="•"/>
            </a:pPr>
            <a:r>
              <a:rPr lang="en-US" sz="2400" dirty="0"/>
              <a:t>Expand our Native PTAC Clientele. </a:t>
            </a:r>
          </a:p>
          <a:p>
            <a:pPr marL="346075" indent="-230188">
              <a:buFont typeface="Arial" panose="020B0604020202020204" pitchFamily="34" charset="0"/>
              <a:buChar char="•"/>
            </a:pPr>
            <a:r>
              <a:rPr lang="en-US" sz="2400" dirty="0"/>
              <a:t>Provide the training, counseling and resources to help our clients succeed in government contracting. </a:t>
            </a:r>
          </a:p>
        </p:txBody>
      </p:sp>
    </p:spTree>
    <p:extLst>
      <p:ext uri="{BB962C8B-B14F-4D97-AF65-F5344CB8AC3E}">
        <p14:creationId xmlns:p14="http://schemas.microsoft.com/office/powerpoint/2010/main" val="401770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Introduction</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70000" lnSpcReduction="20000"/>
          </a:bodyPr>
          <a:lstStyle/>
          <a:p>
            <a:pPr marL="0" indent="0">
              <a:lnSpc>
                <a:spcPct val="120000"/>
              </a:lnSpc>
              <a:spcBef>
                <a:spcPts val="0"/>
              </a:spcBef>
              <a:spcAft>
                <a:spcPts val="600"/>
              </a:spcAft>
              <a:buNone/>
            </a:pPr>
            <a:r>
              <a:rPr lang="en-US" sz="2400" dirty="0"/>
              <a:t>Training Overview</a:t>
            </a:r>
          </a:p>
          <a:p>
            <a:pPr marL="342900" indent="-342900">
              <a:lnSpc>
                <a:spcPct val="120000"/>
              </a:lnSpc>
              <a:spcBef>
                <a:spcPts val="0"/>
              </a:spcBef>
              <a:spcAft>
                <a:spcPts val="600"/>
              </a:spcAft>
              <a:buFont typeface="+mj-lt"/>
              <a:buAutoNum type="arabicPeriod"/>
            </a:pPr>
            <a:r>
              <a:rPr lang="en-US" sz="2400" dirty="0"/>
              <a:t>Government as a Client</a:t>
            </a:r>
          </a:p>
          <a:p>
            <a:pPr marL="342900" indent="-342900">
              <a:lnSpc>
                <a:spcPct val="120000"/>
              </a:lnSpc>
              <a:spcBef>
                <a:spcPts val="0"/>
              </a:spcBef>
              <a:spcAft>
                <a:spcPts val="600"/>
              </a:spcAft>
              <a:buFont typeface="+mj-lt"/>
              <a:buAutoNum type="arabicPeriod"/>
            </a:pPr>
            <a:r>
              <a:rPr lang="en-US" sz="2400" dirty="0"/>
              <a:t>Legal Business Entity / Registrations</a:t>
            </a:r>
          </a:p>
          <a:p>
            <a:pPr marL="342900" indent="-342900">
              <a:lnSpc>
                <a:spcPct val="120000"/>
              </a:lnSpc>
              <a:spcBef>
                <a:spcPts val="0"/>
              </a:spcBef>
              <a:spcAft>
                <a:spcPts val="600"/>
              </a:spcAft>
              <a:buFont typeface="+mj-lt"/>
              <a:buAutoNum type="arabicPeriod"/>
            </a:pPr>
            <a:r>
              <a:rPr lang="en-US" sz="2400" dirty="0"/>
              <a:t>Business Planning</a:t>
            </a:r>
          </a:p>
          <a:p>
            <a:pPr marL="684213" lvl="1" indent="-342900">
              <a:lnSpc>
                <a:spcPct val="120000"/>
              </a:lnSpc>
              <a:spcBef>
                <a:spcPts val="0"/>
              </a:spcBef>
              <a:spcAft>
                <a:spcPts val="600"/>
              </a:spcAft>
              <a:buFont typeface="Arial" panose="020B0604020202020204" pitchFamily="34" charset="0"/>
              <a:buChar char="•"/>
            </a:pPr>
            <a:r>
              <a:rPr lang="en-US" sz="2200" dirty="0"/>
              <a:t>Marketing Strategy / Marketing Materials</a:t>
            </a:r>
          </a:p>
          <a:p>
            <a:pPr marL="684213" lvl="1" indent="-342900">
              <a:lnSpc>
                <a:spcPct val="120000"/>
              </a:lnSpc>
              <a:spcBef>
                <a:spcPts val="0"/>
              </a:spcBef>
              <a:spcAft>
                <a:spcPts val="600"/>
              </a:spcAft>
              <a:buFont typeface="Arial" panose="020B0604020202020204" pitchFamily="34" charset="0"/>
              <a:buChar char="•"/>
            </a:pPr>
            <a:r>
              <a:rPr lang="en-US" sz="2200" dirty="0"/>
              <a:t>Special Programs / Certifications</a:t>
            </a:r>
          </a:p>
          <a:p>
            <a:pPr marL="684213" lvl="1" indent="-342900">
              <a:lnSpc>
                <a:spcPct val="120000"/>
              </a:lnSpc>
              <a:spcBef>
                <a:spcPts val="0"/>
              </a:spcBef>
              <a:spcAft>
                <a:spcPts val="600"/>
              </a:spcAft>
              <a:buFont typeface="Arial" panose="020B0604020202020204" pitchFamily="34" charset="0"/>
              <a:buChar char="•"/>
            </a:pPr>
            <a:r>
              <a:rPr lang="en-US" sz="2200" dirty="0"/>
              <a:t>Partnership / Mentorship</a:t>
            </a:r>
          </a:p>
          <a:p>
            <a:pPr marL="342900" indent="-342900">
              <a:lnSpc>
                <a:spcPct val="120000"/>
              </a:lnSpc>
              <a:spcBef>
                <a:spcPts val="0"/>
              </a:spcBef>
              <a:spcAft>
                <a:spcPts val="600"/>
              </a:spcAft>
              <a:buFont typeface="+mj-lt"/>
              <a:buAutoNum type="arabicPeriod"/>
            </a:pPr>
            <a:r>
              <a:rPr lang="en-US" sz="2400" dirty="0"/>
              <a:t>Federal Contracting Basics</a:t>
            </a:r>
          </a:p>
          <a:p>
            <a:pPr marL="684213" lvl="1" indent="-342900">
              <a:lnSpc>
                <a:spcPct val="120000"/>
              </a:lnSpc>
              <a:spcBef>
                <a:spcPts val="0"/>
              </a:spcBef>
              <a:spcAft>
                <a:spcPts val="600"/>
              </a:spcAft>
              <a:buFont typeface="Arial" panose="020B0604020202020204" pitchFamily="34" charset="0"/>
              <a:buChar char="•"/>
            </a:pPr>
            <a:r>
              <a:rPr lang="en-US" sz="2200" dirty="0"/>
              <a:t>Contract Methods and Types</a:t>
            </a:r>
          </a:p>
          <a:p>
            <a:pPr marL="684213" lvl="1" indent="-342900">
              <a:lnSpc>
                <a:spcPct val="120000"/>
              </a:lnSpc>
              <a:spcBef>
                <a:spcPts val="0"/>
              </a:spcBef>
              <a:spcAft>
                <a:spcPts val="600"/>
              </a:spcAft>
              <a:buFont typeface="Arial" panose="020B0604020202020204" pitchFamily="34" charset="0"/>
              <a:buChar char="•"/>
            </a:pPr>
            <a:r>
              <a:rPr lang="en-US" sz="2200" dirty="0"/>
              <a:t>Solicitations / Requirements</a:t>
            </a:r>
          </a:p>
          <a:p>
            <a:pPr marL="684213" lvl="1" indent="-342900">
              <a:lnSpc>
                <a:spcPct val="120000"/>
              </a:lnSpc>
              <a:spcBef>
                <a:spcPts val="0"/>
              </a:spcBef>
              <a:spcAft>
                <a:spcPts val="600"/>
              </a:spcAft>
              <a:buFont typeface="Arial" panose="020B0604020202020204" pitchFamily="34" charset="0"/>
              <a:buChar char="•"/>
            </a:pPr>
            <a:r>
              <a:rPr lang="en-US" sz="2400" dirty="0"/>
              <a:t>Contract </a:t>
            </a:r>
            <a:r>
              <a:rPr lang="en-US" sz="2200" dirty="0"/>
              <a:t>Performance / Reporting </a:t>
            </a:r>
          </a:p>
          <a:p>
            <a:pPr marL="684213" lvl="1" indent="-342900">
              <a:lnSpc>
                <a:spcPct val="120000"/>
              </a:lnSpc>
              <a:spcBef>
                <a:spcPts val="0"/>
              </a:spcBef>
              <a:spcAft>
                <a:spcPts val="600"/>
              </a:spcAft>
              <a:buFont typeface="Arial" panose="020B0604020202020204" pitchFamily="34" charset="0"/>
              <a:buChar char="•"/>
            </a:pPr>
            <a:r>
              <a:rPr lang="en-US" sz="2200" dirty="0"/>
              <a:t>Contract Wrap-up / Evaluation</a:t>
            </a:r>
          </a:p>
          <a:p>
            <a:pPr marL="342900" indent="-342900">
              <a:lnSpc>
                <a:spcPct val="120000"/>
              </a:lnSpc>
              <a:spcBef>
                <a:spcPts val="0"/>
              </a:spcBef>
              <a:spcAft>
                <a:spcPts val="600"/>
              </a:spcAft>
              <a:buFont typeface="+mj-lt"/>
              <a:buAutoNum type="arabicPeriod"/>
            </a:pPr>
            <a:endParaRPr lang="en-US" sz="2400" dirty="0"/>
          </a:p>
          <a:p>
            <a:pPr marL="342900" indent="-342900">
              <a:lnSpc>
                <a:spcPct val="120000"/>
              </a:lnSpc>
              <a:spcBef>
                <a:spcPts val="0"/>
              </a:spcBef>
              <a:spcAft>
                <a:spcPts val="600"/>
              </a:spcAft>
              <a:buFont typeface="+mj-lt"/>
              <a:buAutoNum type="arabicPeriod"/>
            </a:pPr>
            <a:endParaRPr lang="en-US" sz="1800" dirty="0"/>
          </a:p>
        </p:txBody>
      </p:sp>
    </p:spTree>
    <p:extLst>
      <p:ext uri="{BB962C8B-B14F-4D97-AF65-F5344CB8AC3E}">
        <p14:creationId xmlns:p14="http://schemas.microsoft.com/office/powerpoint/2010/main" val="199622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Government as a Client</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buNone/>
            </a:pPr>
            <a:r>
              <a:rPr lang="en-US" sz="2400" dirty="0"/>
              <a:t>Government as a Client - Why should you consider selling to the Government?</a:t>
            </a:r>
            <a:endParaRPr lang="en-US" dirty="0"/>
          </a:p>
          <a:p>
            <a:pPr marL="0" indent="0">
              <a:buNone/>
            </a:pPr>
            <a:r>
              <a:rPr lang="en-US" sz="2400" dirty="0"/>
              <a:t>Federal, State and Local Government are potential customers.</a:t>
            </a:r>
          </a:p>
          <a:p>
            <a:pPr marL="0" indent="0">
              <a:buNone/>
            </a:pPr>
            <a:r>
              <a:rPr lang="en-US" sz="2400" dirty="0"/>
              <a:t>According to figures published by the U.S. Government:</a:t>
            </a:r>
          </a:p>
          <a:p>
            <a:pPr marL="346075" indent="-230188">
              <a:buFont typeface="Arial" panose="020B0604020202020204" pitchFamily="34" charset="0"/>
              <a:buChar char="•"/>
            </a:pPr>
            <a:r>
              <a:rPr lang="en-US" sz="1800" dirty="0"/>
              <a:t>The Federal Government is one of the largest purchasers of goods and services in the U.S. </a:t>
            </a:r>
          </a:p>
          <a:p>
            <a:pPr marL="346075" indent="-230188">
              <a:buFont typeface="Arial" panose="020B0604020202020204" pitchFamily="34" charset="0"/>
              <a:buChar char="•"/>
            </a:pPr>
            <a:r>
              <a:rPr lang="en-US" sz="1800" dirty="0"/>
              <a:t>Federal Policy – set aside 23% of contracts for small businesses.</a:t>
            </a:r>
          </a:p>
          <a:p>
            <a:pPr marL="346075" indent="-230188">
              <a:buFont typeface="Arial" panose="020B0604020202020204" pitchFamily="34" charset="0"/>
              <a:buChar char="•"/>
            </a:pPr>
            <a:r>
              <a:rPr lang="en-US" sz="1800" dirty="0"/>
              <a:t>In FY2019, Federal contracts represented more than $586 billion of the federal budget.</a:t>
            </a:r>
          </a:p>
          <a:p>
            <a:pPr marL="346075" indent="-230188">
              <a:buFont typeface="Arial" panose="020B0604020202020204" pitchFamily="34" charset="0"/>
              <a:buChar char="•"/>
            </a:pPr>
            <a:r>
              <a:rPr lang="en-US" sz="1800" dirty="0"/>
              <a:t>A look at the top 10 agencies (total contracting dollars spent) for FY 2018.</a:t>
            </a:r>
          </a:p>
          <a:p>
            <a:pPr marL="346075" indent="-230188">
              <a:buFont typeface="Arial" panose="020B0604020202020204" pitchFamily="34" charset="0"/>
              <a:buChar char="•"/>
            </a:pPr>
            <a:endParaRPr lang="en-US" sz="1800" dirty="0"/>
          </a:p>
        </p:txBody>
      </p:sp>
    </p:spTree>
    <p:extLst>
      <p:ext uri="{BB962C8B-B14F-4D97-AF65-F5344CB8AC3E}">
        <p14:creationId xmlns:p14="http://schemas.microsoft.com/office/powerpoint/2010/main" val="6648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Government as a Client</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sz="half" idx="1"/>
          </p:nvPr>
        </p:nvSpPr>
        <p:spPr>
          <a:xfrm>
            <a:off x="1097278" y="1845734"/>
            <a:ext cx="10058401" cy="633855"/>
          </a:xfrm>
        </p:spPr>
        <p:txBody>
          <a:bodyPr>
            <a:normAutofit/>
          </a:bodyPr>
          <a:lstStyle/>
          <a:p>
            <a:pPr marL="0" indent="0">
              <a:lnSpc>
                <a:spcPct val="120000"/>
              </a:lnSpc>
              <a:spcBef>
                <a:spcPts val="0"/>
              </a:spcBef>
              <a:spcAft>
                <a:spcPts val="600"/>
              </a:spcAft>
              <a:buNone/>
            </a:pPr>
            <a:r>
              <a:rPr lang="en-US" sz="2400" dirty="0"/>
              <a:t>FY2019 Federal Contract Actions and Dollars</a:t>
            </a:r>
          </a:p>
        </p:txBody>
      </p:sp>
      <p:graphicFrame>
        <p:nvGraphicFramePr>
          <p:cNvPr id="7" name="Content Placeholder 6">
            <a:extLst>
              <a:ext uri="{FF2B5EF4-FFF2-40B4-BE49-F238E27FC236}">
                <a16:creationId xmlns:a16="http://schemas.microsoft.com/office/drawing/2014/main" id="{EF5D2762-9F17-4298-B201-6F88FB89F8D1}"/>
              </a:ext>
            </a:extLst>
          </p:cNvPr>
          <p:cNvGraphicFramePr>
            <a:graphicFrameLocks noGrp="1"/>
          </p:cNvGraphicFramePr>
          <p:nvPr>
            <p:ph sz="half" idx="2"/>
            <p:extLst>
              <p:ext uri="{D42A27DB-BD31-4B8C-83A1-F6EECF244321}">
                <p14:modId xmlns:p14="http://schemas.microsoft.com/office/powerpoint/2010/main" val="4240833418"/>
              </p:ext>
            </p:extLst>
          </p:nvPr>
        </p:nvGraphicFramePr>
        <p:xfrm>
          <a:off x="1096961" y="2479588"/>
          <a:ext cx="10058402" cy="3501080"/>
        </p:xfrm>
        <a:graphic>
          <a:graphicData uri="http://schemas.openxmlformats.org/drawingml/2006/table">
            <a:tbl>
              <a:tblPr>
                <a:tableStyleId>{5C22544A-7EE6-4342-B048-85BDC9FD1C3A}</a:tableStyleId>
              </a:tblPr>
              <a:tblGrid>
                <a:gridCol w="3664509">
                  <a:extLst>
                    <a:ext uri="{9D8B030D-6E8A-4147-A177-3AD203B41FA5}">
                      <a16:colId xmlns:a16="http://schemas.microsoft.com/office/drawing/2014/main" val="1268056624"/>
                    </a:ext>
                  </a:extLst>
                </a:gridCol>
                <a:gridCol w="1276865">
                  <a:extLst>
                    <a:ext uri="{9D8B030D-6E8A-4147-A177-3AD203B41FA5}">
                      <a16:colId xmlns:a16="http://schemas.microsoft.com/office/drawing/2014/main" val="889302388"/>
                    </a:ext>
                  </a:extLst>
                </a:gridCol>
                <a:gridCol w="2026508">
                  <a:extLst>
                    <a:ext uri="{9D8B030D-6E8A-4147-A177-3AD203B41FA5}">
                      <a16:colId xmlns:a16="http://schemas.microsoft.com/office/drawing/2014/main" val="639918279"/>
                    </a:ext>
                  </a:extLst>
                </a:gridCol>
                <a:gridCol w="1565189">
                  <a:extLst>
                    <a:ext uri="{9D8B030D-6E8A-4147-A177-3AD203B41FA5}">
                      <a16:colId xmlns:a16="http://schemas.microsoft.com/office/drawing/2014/main" val="3445295382"/>
                    </a:ext>
                  </a:extLst>
                </a:gridCol>
                <a:gridCol w="1525331">
                  <a:extLst>
                    <a:ext uri="{9D8B030D-6E8A-4147-A177-3AD203B41FA5}">
                      <a16:colId xmlns:a16="http://schemas.microsoft.com/office/drawing/2014/main" val="3066464688"/>
                    </a:ext>
                  </a:extLst>
                </a:gridCol>
              </a:tblGrid>
              <a:tr h="318280">
                <a:tc>
                  <a:txBody>
                    <a:bodyPr/>
                    <a:lstStyle/>
                    <a:p>
                      <a:pPr algn="l" fontAlgn="b"/>
                      <a:r>
                        <a:rPr lang="en-US" sz="1050" b="1" u="none" strike="noStrike" dirty="0">
                          <a:effectLst/>
                        </a:rPr>
                        <a:t>Department</a:t>
                      </a:r>
                      <a:endParaRPr lang="en-US" sz="1050" b="1" i="0" u="none" strike="noStrike" dirty="0">
                        <a:effectLst/>
                        <a:latin typeface="Calibri" panose="020F0502020204030204" pitchFamily="34" charset="0"/>
                      </a:endParaRPr>
                    </a:p>
                  </a:txBody>
                  <a:tcPr marL="5518" marR="5518" marT="5518" marB="0" anchor="b"/>
                </a:tc>
                <a:tc>
                  <a:txBody>
                    <a:bodyPr/>
                    <a:lstStyle/>
                    <a:p>
                      <a:pPr algn="l" fontAlgn="b"/>
                      <a:r>
                        <a:rPr lang="en-US" sz="1050" b="1" u="none" strike="noStrike">
                          <a:effectLst/>
                        </a:rPr>
                        <a:t>Total Actions</a:t>
                      </a:r>
                      <a:endParaRPr lang="en-US" sz="1050" b="1" i="0" u="none" strike="noStrike">
                        <a:effectLst/>
                        <a:latin typeface="Calibri" panose="020F0502020204030204" pitchFamily="34" charset="0"/>
                      </a:endParaRPr>
                    </a:p>
                  </a:txBody>
                  <a:tcPr marL="5518" marR="5518" marT="5518" marB="0" anchor="b"/>
                </a:tc>
                <a:tc>
                  <a:txBody>
                    <a:bodyPr/>
                    <a:lstStyle/>
                    <a:p>
                      <a:pPr algn="l" fontAlgn="b"/>
                      <a:r>
                        <a:rPr lang="en-US" sz="1050" b="1" u="none" strike="noStrike">
                          <a:effectLst/>
                        </a:rPr>
                        <a:t>Total Dollars</a:t>
                      </a:r>
                      <a:endParaRPr lang="en-US" sz="1050" b="1" i="0" u="none" strike="noStrike">
                        <a:effectLst/>
                        <a:latin typeface="Calibri" panose="020F0502020204030204" pitchFamily="34" charset="0"/>
                      </a:endParaRPr>
                    </a:p>
                  </a:txBody>
                  <a:tcPr marL="5518" marR="5518" marT="5518" marB="0" anchor="b"/>
                </a:tc>
                <a:tc>
                  <a:txBody>
                    <a:bodyPr/>
                    <a:lstStyle/>
                    <a:p>
                      <a:pPr algn="l" fontAlgn="b"/>
                      <a:r>
                        <a:rPr lang="en-US" sz="1050" b="1" u="none" strike="noStrike">
                          <a:effectLst/>
                        </a:rPr>
                        <a:t>% Total Actions</a:t>
                      </a:r>
                      <a:endParaRPr lang="en-US" sz="1050" b="1" i="0" u="none" strike="noStrike">
                        <a:effectLst/>
                        <a:latin typeface="Calibri" panose="020F0502020204030204" pitchFamily="34" charset="0"/>
                      </a:endParaRPr>
                    </a:p>
                  </a:txBody>
                  <a:tcPr marL="5518" marR="5518" marT="5518" marB="0" anchor="b"/>
                </a:tc>
                <a:tc>
                  <a:txBody>
                    <a:bodyPr/>
                    <a:lstStyle/>
                    <a:p>
                      <a:pPr algn="l" fontAlgn="b"/>
                      <a:r>
                        <a:rPr lang="en-US" sz="1050" b="1" u="none" strike="noStrike" dirty="0">
                          <a:effectLst/>
                        </a:rPr>
                        <a:t>% Total Dollars</a:t>
                      </a:r>
                      <a:endParaRPr lang="en-US" sz="1050" b="1" i="0" u="none" strike="noStrike" dirty="0">
                        <a:effectLst/>
                        <a:latin typeface="Calibri" panose="020F0502020204030204" pitchFamily="34" charset="0"/>
                      </a:endParaRPr>
                    </a:p>
                  </a:txBody>
                  <a:tcPr marL="5518" marR="5518" marT="5518" marB="0" anchor="b"/>
                </a:tc>
                <a:extLst>
                  <a:ext uri="{0D108BD9-81ED-4DB2-BD59-A6C34878D82A}">
                    <a16:rowId xmlns:a16="http://schemas.microsoft.com/office/drawing/2014/main" val="2270654911"/>
                  </a:ext>
                </a:extLst>
              </a:tr>
              <a:tr h="318280">
                <a:tc>
                  <a:txBody>
                    <a:bodyPr/>
                    <a:lstStyle/>
                    <a:p>
                      <a:pPr algn="l" fontAlgn="b"/>
                      <a:r>
                        <a:rPr lang="en-US" sz="1050" u="none" strike="noStrike" dirty="0">
                          <a:effectLst/>
                        </a:rPr>
                        <a:t>DEPT OF DEFENSE (9700)</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70,759,389</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$381,295,128,938.24</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93.9427%</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65.0447%</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3649405670"/>
                  </a:ext>
                </a:extLst>
              </a:tr>
              <a:tr h="318280">
                <a:tc>
                  <a:txBody>
                    <a:bodyPr/>
                    <a:lstStyle/>
                    <a:p>
                      <a:pPr algn="l" fontAlgn="b"/>
                      <a:r>
                        <a:rPr lang="en-US" sz="1050" u="none" strike="noStrike" dirty="0">
                          <a:effectLst/>
                        </a:rPr>
                        <a:t>ENERGY, DEPARTMENT OF (8900)</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10,282</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$33,301,648,786.62</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0.0137%</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5.6809%</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2997904282"/>
                  </a:ext>
                </a:extLst>
              </a:tr>
              <a:tr h="318280">
                <a:tc>
                  <a:txBody>
                    <a:bodyPr/>
                    <a:lstStyle/>
                    <a:p>
                      <a:pPr algn="l" fontAlgn="b"/>
                      <a:r>
                        <a:rPr lang="en-US" sz="1050" u="none" strike="noStrike">
                          <a:effectLst/>
                        </a:rPr>
                        <a:t>VETERANS AFFAIRS, DEPARTMENT OF (3600)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2,533,401</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$27,266,680,113.93</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3.3634%</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4.6514%</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3332750903"/>
                  </a:ext>
                </a:extLst>
              </a:tr>
              <a:tr h="318280">
                <a:tc>
                  <a:txBody>
                    <a:bodyPr/>
                    <a:lstStyle/>
                    <a:p>
                      <a:pPr algn="l" fontAlgn="b"/>
                      <a:r>
                        <a:rPr lang="en-US" sz="1050" u="none" strike="noStrike">
                          <a:effectLst/>
                        </a:rPr>
                        <a:t>HEALTH AND HUMAN SERVICES, DEPARTMENT OF (7500)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74,033</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$26,527,164,354.58</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0.0983%</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4.5252%</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4234595596"/>
                  </a:ext>
                </a:extLst>
              </a:tr>
              <a:tr h="318280">
                <a:tc>
                  <a:txBody>
                    <a:bodyPr/>
                    <a:lstStyle/>
                    <a:p>
                      <a:pPr algn="l" fontAlgn="b"/>
                      <a:r>
                        <a:rPr lang="en-US" sz="1050" u="none" strike="noStrike">
                          <a:effectLst/>
                        </a:rPr>
                        <a:t>NATIONAL AERONAUTICS AND SPACE ADMINISTRATION (8000)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25,207</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$18,155,177,101.13</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0.0335%</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3.0971%</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2131616177"/>
                  </a:ext>
                </a:extLst>
              </a:tr>
              <a:tr h="318280">
                <a:tc>
                  <a:txBody>
                    <a:bodyPr/>
                    <a:lstStyle/>
                    <a:p>
                      <a:pPr algn="l" fontAlgn="b"/>
                      <a:r>
                        <a:rPr lang="en-US" sz="1050" u="none" strike="noStrike">
                          <a:effectLst/>
                        </a:rPr>
                        <a:t>HOMELAND SECURITY, DEPARTMENT OF (7000)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67,475</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$17,570,300,466.22</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0.0896%</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a:effectLst/>
                        </a:rPr>
                        <a:t>2.9973%</a:t>
                      </a:r>
                      <a:endParaRPr lang="en-US" sz="1050" b="0" i="0" u="none" strike="noStrike">
                        <a:effectLst/>
                        <a:latin typeface="Calibri" panose="020F0502020204030204" pitchFamily="34" charset="0"/>
                      </a:endParaRPr>
                    </a:p>
                  </a:txBody>
                  <a:tcPr marL="5518" marR="5518" marT="5518" marB="0" anchor="b"/>
                </a:tc>
                <a:extLst>
                  <a:ext uri="{0D108BD9-81ED-4DB2-BD59-A6C34878D82A}">
                    <a16:rowId xmlns:a16="http://schemas.microsoft.com/office/drawing/2014/main" val="561176159"/>
                  </a:ext>
                </a:extLst>
              </a:tr>
              <a:tr h="318280">
                <a:tc>
                  <a:txBody>
                    <a:bodyPr/>
                    <a:lstStyle/>
                    <a:p>
                      <a:pPr algn="l" fontAlgn="b"/>
                      <a:r>
                        <a:rPr lang="en-US" sz="1050" u="none" strike="noStrike">
                          <a:effectLst/>
                        </a:rPr>
                        <a:t>GENERAL SERVICES ADMINISTRATION (4700)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1,398,916</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$16,767,411,273.61</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1.8573%</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2.8603%</a:t>
                      </a:r>
                      <a:endParaRPr lang="en-US" sz="1050" b="0" i="0" u="none" strike="noStrike" dirty="0">
                        <a:effectLst/>
                        <a:latin typeface="Calibri" panose="020F0502020204030204" pitchFamily="34" charset="0"/>
                      </a:endParaRPr>
                    </a:p>
                  </a:txBody>
                  <a:tcPr marL="5518" marR="5518" marT="5518" marB="0" anchor="b"/>
                </a:tc>
                <a:extLst>
                  <a:ext uri="{0D108BD9-81ED-4DB2-BD59-A6C34878D82A}">
                    <a16:rowId xmlns:a16="http://schemas.microsoft.com/office/drawing/2014/main" val="2006407534"/>
                  </a:ext>
                </a:extLst>
              </a:tr>
              <a:tr h="318280">
                <a:tc>
                  <a:txBody>
                    <a:bodyPr/>
                    <a:lstStyle/>
                    <a:p>
                      <a:pPr algn="l" fontAlgn="b"/>
                      <a:r>
                        <a:rPr lang="en-US" sz="1050" u="none" strike="noStrike">
                          <a:effectLst/>
                        </a:rPr>
                        <a:t>STATE, DEPARTMENT OF (1900)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65,666</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$9,483,956,008.90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0.0872%</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1.6179%</a:t>
                      </a:r>
                      <a:endParaRPr lang="en-US" sz="1050" b="0" i="0" u="none" strike="noStrike" dirty="0">
                        <a:effectLst/>
                        <a:latin typeface="Calibri" panose="020F0502020204030204" pitchFamily="34" charset="0"/>
                      </a:endParaRPr>
                    </a:p>
                  </a:txBody>
                  <a:tcPr marL="5518" marR="5518" marT="5518" marB="0" anchor="b"/>
                </a:tc>
                <a:extLst>
                  <a:ext uri="{0D108BD9-81ED-4DB2-BD59-A6C34878D82A}">
                    <a16:rowId xmlns:a16="http://schemas.microsoft.com/office/drawing/2014/main" val="1791533452"/>
                  </a:ext>
                </a:extLst>
              </a:tr>
              <a:tr h="318280">
                <a:tc>
                  <a:txBody>
                    <a:bodyPr/>
                    <a:lstStyle/>
                    <a:p>
                      <a:pPr algn="l" fontAlgn="b"/>
                      <a:r>
                        <a:rPr lang="en-US" sz="1050" u="none" strike="noStrike">
                          <a:effectLst/>
                        </a:rPr>
                        <a:t>JUSTICE, DEPARTMENT OF (1500)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104,265</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$8,294,665,087.11</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0.1384%</a:t>
                      </a:r>
                      <a:endParaRPr lang="en-US" sz="1050" b="0" i="0" u="none" strike="noStrike" dirty="0">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1.4150%</a:t>
                      </a:r>
                      <a:endParaRPr lang="en-US" sz="1050" b="0" i="0" u="none" strike="noStrike" dirty="0">
                        <a:effectLst/>
                        <a:latin typeface="Calibri" panose="020F0502020204030204" pitchFamily="34" charset="0"/>
                      </a:endParaRPr>
                    </a:p>
                  </a:txBody>
                  <a:tcPr marL="5518" marR="5518" marT="5518" marB="0" anchor="b"/>
                </a:tc>
                <a:extLst>
                  <a:ext uri="{0D108BD9-81ED-4DB2-BD59-A6C34878D82A}">
                    <a16:rowId xmlns:a16="http://schemas.microsoft.com/office/drawing/2014/main" val="3576386594"/>
                  </a:ext>
                </a:extLst>
              </a:tr>
              <a:tr h="318280">
                <a:tc>
                  <a:txBody>
                    <a:bodyPr/>
                    <a:lstStyle/>
                    <a:p>
                      <a:pPr algn="l" fontAlgn="b"/>
                      <a:r>
                        <a:rPr lang="en-US" sz="1050" u="none" strike="noStrike">
                          <a:effectLst/>
                        </a:rPr>
                        <a:t>AGRICULTURE, DEPARTMENT OF (1200)</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68,318</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$7,402,407,700.06</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a:effectLst/>
                        </a:rPr>
                        <a:t>0.0907%</a:t>
                      </a:r>
                      <a:endParaRPr lang="en-US" sz="1050" b="0" i="0" u="none" strike="noStrike">
                        <a:effectLst/>
                        <a:latin typeface="Calibri" panose="020F0502020204030204" pitchFamily="34" charset="0"/>
                      </a:endParaRPr>
                    </a:p>
                  </a:txBody>
                  <a:tcPr marL="5518" marR="5518" marT="5518" marB="0" anchor="b"/>
                </a:tc>
                <a:tc>
                  <a:txBody>
                    <a:bodyPr/>
                    <a:lstStyle/>
                    <a:p>
                      <a:pPr algn="r" fontAlgn="b"/>
                      <a:r>
                        <a:rPr lang="en-US" sz="1050" u="none" strike="noStrike" dirty="0">
                          <a:effectLst/>
                        </a:rPr>
                        <a:t>1.2628%</a:t>
                      </a:r>
                      <a:endParaRPr lang="en-US" sz="1050" b="0" i="0" u="none" strike="noStrike" dirty="0">
                        <a:effectLst/>
                        <a:latin typeface="Calibri" panose="020F0502020204030204" pitchFamily="34" charset="0"/>
                      </a:endParaRPr>
                    </a:p>
                  </a:txBody>
                  <a:tcPr marL="5518" marR="5518" marT="5518" marB="0" anchor="b"/>
                </a:tc>
                <a:extLst>
                  <a:ext uri="{0D108BD9-81ED-4DB2-BD59-A6C34878D82A}">
                    <a16:rowId xmlns:a16="http://schemas.microsoft.com/office/drawing/2014/main" val="2312027906"/>
                  </a:ext>
                </a:extLst>
              </a:tr>
            </a:tbl>
          </a:graphicData>
        </a:graphic>
      </p:graphicFrame>
    </p:spTree>
    <p:extLst>
      <p:ext uri="{BB962C8B-B14F-4D97-AF65-F5344CB8AC3E}">
        <p14:creationId xmlns:p14="http://schemas.microsoft.com/office/powerpoint/2010/main" val="380980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Legal Business Entity / Registrations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dirty="0"/>
              <a:t>Before you can receive a Federal Contract - </a:t>
            </a:r>
            <a:endParaRPr lang="en-US" dirty="0"/>
          </a:p>
          <a:p>
            <a:pPr marL="0" indent="0">
              <a:lnSpc>
                <a:spcPct val="120000"/>
              </a:lnSpc>
              <a:spcBef>
                <a:spcPts val="0"/>
              </a:spcBef>
              <a:spcAft>
                <a:spcPts val="600"/>
              </a:spcAft>
              <a:buNone/>
            </a:pPr>
            <a:r>
              <a:rPr lang="en-US" sz="2400" dirty="0"/>
              <a:t>Must have a legal business entity:</a:t>
            </a:r>
          </a:p>
          <a:p>
            <a:pPr marL="346075" indent="-230188">
              <a:lnSpc>
                <a:spcPct val="120000"/>
              </a:lnSpc>
              <a:spcBef>
                <a:spcPts val="0"/>
              </a:spcBef>
              <a:spcAft>
                <a:spcPts val="600"/>
              </a:spcAft>
              <a:buFont typeface="Arial" panose="020B0604020202020204" pitchFamily="34" charset="0"/>
              <a:buChar char="•"/>
            </a:pPr>
            <a:r>
              <a:rPr lang="en-US" sz="1800" dirty="0"/>
              <a:t>Current State Filings – Business Type</a:t>
            </a:r>
          </a:p>
          <a:p>
            <a:pPr marL="638683" lvl="1" indent="-230188">
              <a:lnSpc>
                <a:spcPct val="120000"/>
              </a:lnSpc>
              <a:spcBef>
                <a:spcPts val="0"/>
              </a:spcBef>
              <a:spcAft>
                <a:spcPts val="600"/>
              </a:spcAft>
              <a:buFont typeface="Arial" panose="020B0604020202020204" pitchFamily="34" charset="0"/>
              <a:buChar char="•"/>
            </a:pPr>
            <a:r>
              <a:rPr lang="en-US" sz="1600" dirty="0"/>
              <a:t>Sole Proprietorship / DBA (doing business as)</a:t>
            </a:r>
          </a:p>
          <a:p>
            <a:pPr marL="638683" lvl="1" indent="-230188">
              <a:lnSpc>
                <a:spcPct val="120000"/>
              </a:lnSpc>
              <a:spcBef>
                <a:spcPts val="0"/>
              </a:spcBef>
              <a:spcAft>
                <a:spcPts val="600"/>
              </a:spcAft>
              <a:buFont typeface="Arial" panose="020B0604020202020204" pitchFamily="34" charset="0"/>
              <a:buChar char="•"/>
            </a:pPr>
            <a:r>
              <a:rPr lang="en-US" sz="1600" dirty="0"/>
              <a:t>Partnership / Limited Liability Partnership (LLP)</a:t>
            </a:r>
          </a:p>
          <a:p>
            <a:pPr marL="638683" lvl="1" indent="-230188">
              <a:lnSpc>
                <a:spcPct val="120000"/>
              </a:lnSpc>
              <a:spcBef>
                <a:spcPts val="0"/>
              </a:spcBef>
              <a:spcAft>
                <a:spcPts val="600"/>
              </a:spcAft>
              <a:buFont typeface="Arial" panose="020B0604020202020204" pitchFamily="34" charset="0"/>
              <a:buChar char="•"/>
            </a:pPr>
            <a:r>
              <a:rPr lang="en-US" sz="1600" dirty="0"/>
              <a:t>Limited Liability Company (LLC) – Articles of Organization</a:t>
            </a:r>
          </a:p>
          <a:p>
            <a:pPr marL="638683" lvl="1" indent="-230188">
              <a:lnSpc>
                <a:spcPct val="120000"/>
              </a:lnSpc>
              <a:spcBef>
                <a:spcPts val="0"/>
              </a:spcBef>
              <a:spcAft>
                <a:spcPts val="600"/>
              </a:spcAft>
              <a:buFont typeface="Arial" panose="020B0604020202020204" pitchFamily="34" charset="0"/>
              <a:buChar char="•"/>
            </a:pPr>
            <a:r>
              <a:rPr lang="en-US" sz="1600" dirty="0"/>
              <a:t>Corporation (C Corporation / S Corporation) – Articles of Incorporation</a:t>
            </a:r>
          </a:p>
          <a:p>
            <a:pPr marL="346075" indent="-230188">
              <a:lnSpc>
                <a:spcPct val="120000"/>
              </a:lnSpc>
              <a:spcBef>
                <a:spcPts val="0"/>
              </a:spcBef>
              <a:spcAft>
                <a:spcPts val="600"/>
              </a:spcAft>
              <a:buFont typeface="Arial" panose="020B0604020202020204" pitchFamily="34" charset="0"/>
              <a:buChar char="•"/>
            </a:pPr>
            <a:r>
              <a:rPr lang="en-US" sz="1800" dirty="0"/>
              <a:t>Licenses (Business License / Special Licenses)</a:t>
            </a:r>
          </a:p>
        </p:txBody>
      </p:sp>
    </p:spTree>
    <p:extLst>
      <p:ext uri="{BB962C8B-B14F-4D97-AF65-F5344CB8AC3E}">
        <p14:creationId xmlns:p14="http://schemas.microsoft.com/office/powerpoint/2010/main" val="97146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Legal Business Entity / Registrations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lnSpc>
                <a:spcPct val="120000"/>
              </a:lnSpc>
              <a:spcBef>
                <a:spcPts val="0"/>
              </a:spcBef>
              <a:spcAft>
                <a:spcPts val="600"/>
              </a:spcAft>
              <a:buNone/>
            </a:pPr>
            <a:r>
              <a:rPr lang="en-US" sz="2400" dirty="0"/>
              <a:t>Before you can receive a Federal Contract - </a:t>
            </a:r>
            <a:endParaRPr lang="en-US" dirty="0"/>
          </a:p>
          <a:p>
            <a:pPr marL="0" indent="0">
              <a:lnSpc>
                <a:spcPct val="120000"/>
              </a:lnSpc>
              <a:spcBef>
                <a:spcPts val="0"/>
              </a:spcBef>
              <a:spcAft>
                <a:spcPts val="600"/>
              </a:spcAft>
              <a:buNone/>
            </a:pPr>
            <a:r>
              <a:rPr lang="en-US" sz="2400" dirty="0"/>
              <a:t>Business, owners and Principals must be in good standing:</a:t>
            </a:r>
          </a:p>
          <a:p>
            <a:pPr marL="346075" indent="-230188">
              <a:lnSpc>
                <a:spcPct val="120000"/>
              </a:lnSpc>
              <a:spcBef>
                <a:spcPts val="0"/>
              </a:spcBef>
              <a:spcAft>
                <a:spcPts val="600"/>
              </a:spcAft>
              <a:buFont typeface="Arial" panose="020B0604020202020204" pitchFamily="34" charset="0"/>
              <a:buChar char="•"/>
            </a:pPr>
            <a:r>
              <a:rPr lang="en-US" sz="1800" dirty="0"/>
              <a:t>Not suspended or debarred from Federal Contracting</a:t>
            </a:r>
          </a:p>
          <a:p>
            <a:pPr marL="346075" indent="-230188">
              <a:lnSpc>
                <a:spcPct val="120000"/>
              </a:lnSpc>
              <a:spcBef>
                <a:spcPts val="0"/>
              </a:spcBef>
              <a:spcAft>
                <a:spcPts val="600"/>
              </a:spcAft>
              <a:buFont typeface="Arial" panose="020B0604020202020204" pitchFamily="34" charset="0"/>
              <a:buChar char="•"/>
            </a:pPr>
            <a:r>
              <a:rPr lang="en-US" sz="1800" dirty="0"/>
              <a:t>Current with all Federal financial obligations / taxes</a:t>
            </a:r>
          </a:p>
          <a:p>
            <a:pPr marL="0" indent="0">
              <a:lnSpc>
                <a:spcPct val="120000"/>
              </a:lnSpc>
              <a:spcBef>
                <a:spcPts val="0"/>
              </a:spcBef>
              <a:spcAft>
                <a:spcPts val="600"/>
              </a:spcAft>
              <a:buNone/>
            </a:pPr>
            <a:r>
              <a:rPr lang="en-US" sz="2400" dirty="0"/>
              <a:t>Must have active / updated registrations:</a:t>
            </a:r>
          </a:p>
          <a:p>
            <a:pPr marL="346075" indent="-230188">
              <a:lnSpc>
                <a:spcPct val="120000"/>
              </a:lnSpc>
              <a:spcBef>
                <a:spcPts val="0"/>
              </a:spcBef>
              <a:spcAft>
                <a:spcPts val="600"/>
              </a:spcAft>
              <a:buFont typeface="Arial" panose="020B0604020202020204" pitchFamily="34" charset="0"/>
              <a:buChar char="•"/>
            </a:pPr>
            <a:r>
              <a:rPr lang="en-US" sz="1800" dirty="0"/>
              <a:t>IRS Employee ID Number (EIN) or Taxpayer ID (TIN)</a:t>
            </a:r>
          </a:p>
          <a:p>
            <a:pPr marL="346075" indent="-230188">
              <a:lnSpc>
                <a:spcPct val="120000"/>
              </a:lnSpc>
              <a:spcBef>
                <a:spcPts val="0"/>
              </a:spcBef>
              <a:spcAft>
                <a:spcPts val="600"/>
              </a:spcAft>
              <a:buFont typeface="Arial" panose="020B0604020202020204" pitchFamily="34" charset="0"/>
              <a:buChar char="•"/>
            </a:pPr>
            <a:r>
              <a:rPr lang="en-US" sz="1800" dirty="0"/>
              <a:t>Dunn &amp; Bradstreet DUNS Number</a:t>
            </a:r>
          </a:p>
          <a:p>
            <a:pPr marL="346075" indent="-230188">
              <a:lnSpc>
                <a:spcPct val="120000"/>
              </a:lnSpc>
              <a:spcBef>
                <a:spcPts val="0"/>
              </a:spcBef>
              <a:spcAft>
                <a:spcPts val="600"/>
              </a:spcAft>
              <a:buFont typeface="Arial" panose="020B0604020202020204" pitchFamily="34" charset="0"/>
              <a:buChar char="•"/>
            </a:pPr>
            <a:r>
              <a:rPr lang="en-US" sz="1800" dirty="0"/>
              <a:t>System for Award Management (SAM) Profile</a:t>
            </a:r>
          </a:p>
        </p:txBody>
      </p:sp>
    </p:spTree>
    <p:extLst>
      <p:ext uri="{BB962C8B-B14F-4D97-AF65-F5344CB8AC3E}">
        <p14:creationId xmlns:p14="http://schemas.microsoft.com/office/powerpoint/2010/main" val="1139463396"/>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1105</TotalTime>
  <Words>2153</Words>
  <Application>Microsoft Office PowerPoint</Application>
  <PresentationFormat>Widescreen</PresentationFormat>
  <Paragraphs>274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Courier New</vt:lpstr>
      <vt:lpstr>Retrospect</vt:lpstr>
      <vt:lpstr>Doing Business With The Federal Government</vt:lpstr>
      <vt:lpstr>Introduction</vt:lpstr>
      <vt:lpstr>Introduction</vt:lpstr>
      <vt:lpstr>Introduction</vt:lpstr>
      <vt:lpstr>Introduction</vt:lpstr>
      <vt:lpstr>Government as a Client</vt:lpstr>
      <vt:lpstr>Government as a Client</vt:lpstr>
      <vt:lpstr>Legal Business Entity / Registrations</vt:lpstr>
      <vt:lpstr>Legal Business Entity / Registrations</vt:lpstr>
      <vt:lpstr>Business Planning</vt:lpstr>
      <vt:lpstr>Business Planning</vt:lpstr>
      <vt:lpstr>Business Planning</vt:lpstr>
      <vt:lpstr>Business Planning</vt:lpstr>
      <vt:lpstr>Business Planning</vt:lpstr>
      <vt:lpstr>Business Planning</vt:lpstr>
      <vt:lpstr>Business Planning</vt:lpstr>
      <vt:lpstr>Federal Contracting Basics</vt:lpstr>
      <vt:lpstr>Federal Contracting Basics</vt:lpstr>
      <vt:lpstr>Federal Contracting Basics</vt:lpstr>
      <vt:lpstr>Federal Contracting Basics</vt:lpstr>
      <vt:lpstr>Federal Contracting Basics</vt:lpstr>
      <vt:lpstr>Federal Contracting Basics</vt:lpstr>
      <vt:lpstr>Federal Contracting Basics</vt:lpstr>
      <vt:lpstr>Federal Contracting Basics</vt:lpstr>
      <vt:lpstr>Other Sources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The Government</dc:title>
  <dc:creator>David Matekovich</dc:creator>
  <cp:lastModifiedBy>David Matekovich</cp:lastModifiedBy>
  <cp:revision>85</cp:revision>
  <cp:lastPrinted>2019-01-14T21:20:02Z</cp:lastPrinted>
  <dcterms:created xsi:type="dcterms:W3CDTF">2019-01-07T23:29:48Z</dcterms:created>
  <dcterms:modified xsi:type="dcterms:W3CDTF">2020-01-09T18:48:54Z</dcterms:modified>
</cp:coreProperties>
</file>